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4"/>
  </p:notesMasterIdLst>
  <p:handoutMasterIdLst>
    <p:handoutMasterId r:id="rId435"/>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930" r:id="rId74"/>
    <p:sldId id="754" r:id="rId75"/>
    <p:sldId id="491" r:id="rId76"/>
    <p:sldId id="1033" r:id="rId77"/>
    <p:sldId id="972" r:id="rId78"/>
    <p:sldId id="1051" r:id="rId79"/>
    <p:sldId id="1052" r:id="rId80"/>
    <p:sldId id="1053" r:id="rId81"/>
    <p:sldId id="1054" r:id="rId82"/>
    <p:sldId id="970" r:id="rId83"/>
    <p:sldId id="973" r:id="rId84"/>
    <p:sldId id="974" r:id="rId85"/>
    <p:sldId id="975" r:id="rId86"/>
    <p:sldId id="976" r:id="rId87"/>
    <p:sldId id="971" r:id="rId88"/>
    <p:sldId id="1056" r:id="rId89"/>
    <p:sldId id="573" r:id="rId90"/>
    <p:sldId id="575" r:id="rId91"/>
    <p:sldId id="576" r:id="rId92"/>
    <p:sldId id="574" r:id="rId93"/>
    <p:sldId id="577" r:id="rId94"/>
    <p:sldId id="578" r:id="rId95"/>
    <p:sldId id="580" r:id="rId96"/>
    <p:sldId id="581" r:id="rId97"/>
    <p:sldId id="583" r:id="rId98"/>
    <p:sldId id="594" r:id="rId99"/>
    <p:sldId id="582" r:id="rId100"/>
    <p:sldId id="595" r:id="rId101"/>
    <p:sldId id="591" r:id="rId102"/>
    <p:sldId id="592" r:id="rId103"/>
    <p:sldId id="596" r:id="rId104"/>
    <p:sldId id="593" r:id="rId105"/>
    <p:sldId id="586" r:id="rId106"/>
    <p:sldId id="587" r:id="rId107"/>
    <p:sldId id="598" r:id="rId108"/>
    <p:sldId id="597" r:id="rId109"/>
    <p:sldId id="600" r:id="rId110"/>
    <p:sldId id="601" r:id="rId111"/>
    <p:sldId id="584" r:id="rId112"/>
    <p:sldId id="585" r:id="rId113"/>
    <p:sldId id="599" r:id="rId114"/>
    <p:sldId id="588" r:id="rId115"/>
    <p:sldId id="589" r:id="rId116"/>
    <p:sldId id="590" r:id="rId117"/>
    <p:sldId id="602" r:id="rId118"/>
    <p:sldId id="603" r:id="rId119"/>
    <p:sldId id="604" r:id="rId120"/>
    <p:sldId id="605" r:id="rId121"/>
    <p:sldId id="606" r:id="rId122"/>
    <p:sldId id="607" r:id="rId123"/>
    <p:sldId id="608" r:id="rId124"/>
    <p:sldId id="609" r:id="rId125"/>
    <p:sldId id="610" r:id="rId126"/>
    <p:sldId id="611" r:id="rId127"/>
    <p:sldId id="612" r:id="rId128"/>
    <p:sldId id="613" r:id="rId129"/>
    <p:sldId id="614" r:id="rId130"/>
    <p:sldId id="615" r:id="rId131"/>
    <p:sldId id="616" r:id="rId132"/>
    <p:sldId id="617" r:id="rId133"/>
    <p:sldId id="618" r:id="rId134"/>
    <p:sldId id="619" r:id="rId135"/>
    <p:sldId id="620" r:id="rId136"/>
    <p:sldId id="621" r:id="rId137"/>
    <p:sldId id="622" r:id="rId138"/>
    <p:sldId id="623" r:id="rId139"/>
    <p:sldId id="624" r:id="rId140"/>
    <p:sldId id="625" r:id="rId141"/>
    <p:sldId id="626" r:id="rId142"/>
    <p:sldId id="627" r:id="rId143"/>
    <p:sldId id="628" r:id="rId144"/>
    <p:sldId id="629" r:id="rId145"/>
    <p:sldId id="630" r:id="rId146"/>
    <p:sldId id="631" r:id="rId147"/>
    <p:sldId id="632" r:id="rId148"/>
    <p:sldId id="633" r:id="rId149"/>
    <p:sldId id="634" r:id="rId150"/>
    <p:sldId id="635" r:id="rId151"/>
    <p:sldId id="636" r:id="rId152"/>
    <p:sldId id="637" r:id="rId153"/>
    <p:sldId id="638" r:id="rId154"/>
    <p:sldId id="639" r:id="rId155"/>
    <p:sldId id="640" r:id="rId156"/>
    <p:sldId id="641" r:id="rId157"/>
    <p:sldId id="642" r:id="rId158"/>
    <p:sldId id="643" r:id="rId159"/>
    <p:sldId id="644" r:id="rId160"/>
    <p:sldId id="645" r:id="rId161"/>
    <p:sldId id="646" r:id="rId162"/>
    <p:sldId id="647" r:id="rId163"/>
    <p:sldId id="648" r:id="rId164"/>
    <p:sldId id="649" r:id="rId165"/>
    <p:sldId id="651" r:id="rId166"/>
    <p:sldId id="652" r:id="rId167"/>
    <p:sldId id="653" r:id="rId168"/>
    <p:sldId id="654" r:id="rId169"/>
    <p:sldId id="655" r:id="rId170"/>
    <p:sldId id="330" r:id="rId171"/>
    <p:sldId id="526" r:id="rId172"/>
    <p:sldId id="1038" r:id="rId173"/>
    <p:sldId id="1040" r:id="rId174"/>
    <p:sldId id="1041" r:id="rId175"/>
    <p:sldId id="1042" r:id="rId176"/>
    <p:sldId id="494" r:id="rId177"/>
    <p:sldId id="1034" r:id="rId178"/>
    <p:sldId id="1043" r:id="rId179"/>
    <p:sldId id="1044" r:id="rId180"/>
    <p:sldId id="943" r:id="rId181"/>
    <p:sldId id="982" r:id="rId182"/>
    <p:sldId id="944" r:id="rId183"/>
    <p:sldId id="983" r:id="rId184"/>
    <p:sldId id="535" r:id="rId185"/>
    <p:sldId id="536" r:id="rId186"/>
    <p:sldId id="331" r:id="rId187"/>
    <p:sldId id="332" r:id="rId188"/>
    <p:sldId id="493" r:id="rId189"/>
    <p:sldId id="333" r:id="rId190"/>
    <p:sldId id="955" r:id="rId191"/>
    <p:sldId id="335" r:id="rId192"/>
    <p:sldId id="495" r:id="rId193"/>
    <p:sldId id="997" r:id="rId194"/>
    <p:sldId id="525" r:id="rId195"/>
    <p:sldId id="358" r:id="rId196"/>
    <p:sldId id="345" r:id="rId197"/>
    <p:sldId id="344" r:id="rId198"/>
    <p:sldId id="361" r:id="rId199"/>
    <p:sldId id="351" r:id="rId200"/>
    <p:sldId id="956" r:id="rId201"/>
    <p:sldId id="346" r:id="rId202"/>
    <p:sldId id="347" r:id="rId203"/>
    <p:sldId id="498" r:id="rId204"/>
    <p:sldId id="349" r:id="rId205"/>
    <p:sldId id="380" r:id="rId206"/>
    <p:sldId id="348" r:id="rId207"/>
    <p:sldId id="353" r:id="rId208"/>
    <p:sldId id="499" r:id="rId209"/>
    <p:sldId id="485" r:id="rId210"/>
    <p:sldId id="965" r:id="rId211"/>
    <p:sldId id="991" r:id="rId212"/>
    <p:sldId id="1035" r:id="rId213"/>
    <p:sldId id="1036" r:id="rId214"/>
    <p:sldId id="992" r:id="rId215"/>
    <p:sldId id="993" r:id="rId216"/>
    <p:sldId id="994" r:id="rId217"/>
    <p:sldId id="1180" r:id="rId218"/>
    <p:sldId id="995" r:id="rId219"/>
    <p:sldId id="996" r:id="rId220"/>
    <p:sldId id="1179" r:id="rId221"/>
    <p:sldId id="1037" r:id="rId222"/>
    <p:sldId id="1045" r:id="rId223"/>
    <p:sldId id="966" r:id="rId224"/>
    <p:sldId id="967" r:id="rId225"/>
    <p:sldId id="957" r:id="rId226"/>
    <p:sldId id="968" r:id="rId227"/>
    <p:sldId id="958" r:id="rId228"/>
    <p:sldId id="959" r:id="rId229"/>
    <p:sldId id="960" r:id="rId230"/>
    <p:sldId id="962" r:id="rId231"/>
    <p:sldId id="963" r:id="rId232"/>
    <p:sldId id="964" r:id="rId233"/>
    <p:sldId id="984" r:id="rId234"/>
    <p:sldId id="985" r:id="rId235"/>
    <p:sldId id="987" r:id="rId236"/>
    <p:sldId id="988" r:id="rId237"/>
    <p:sldId id="989" r:id="rId238"/>
    <p:sldId id="1006" r:id="rId239"/>
    <p:sldId id="354" r:id="rId240"/>
    <p:sldId id="359" r:id="rId241"/>
    <p:sldId id="355" r:id="rId242"/>
    <p:sldId id="366" r:id="rId243"/>
    <p:sldId id="365" r:id="rId244"/>
    <p:sldId id="935" r:id="rId245"/>
    <p:sldId id="364" r:id="rId246"/>
    <p:sldId id="363" r:id="rId247"/>
    <p:sldId id="356" r:id="rId248"/>
    <p:sldId id="501" r:id="rId249"/>
    <p:sldId id="422" r:id="rId250"/>
    <p:sldId id="400" r:id="rId251"/>
    <p:sldId id="408" r:id="rId252"/>
    <p:sldId id="405" r:id="rId253"/>
    <p:sldId id="406" r:id="rId254"/>
    <p:sldId id="402" r:id="rId255"/>
    <p:sldId id="407" r:id="rId256"/>
    <p:sldId id="945" r:id="rId257"/>
    <p:sldId id="403" r:id="rId258"/>
    <p:sldId id="404" r:id="rId259"/>
    <p:sldId id="401" r:id="rId260"/>
    <p:sldId id="936" r:id="rId261"/>
    <p:sldId id="937" r:id="rId262"/>
    <p:sldId id="938" r:id="rId263"/>
    <p:sldId id="939" r:id="rId264"/>
    <p:sldId id="940" r:id="rId265"/>
    <p:sldId id="1159" r:id="rId266"/>
    <p:sldId id="1148" r:id="rId267"/>
    <p:sldId id="1155" r:id="rId268"/>
    <p:sldId id="1145" r:id="rId269"/>
    <p:sldId id="1146" r:id="rId270"/>
    <p:sldId id="1158" r:id="rId271"/>
    <p:sldId id="1147" r:id="rId272"/>
    <p:sldId id="1156" r:id="rId273"/>
    <p:sldId id="1149" r:id="rId274"/>
    <p:sldId id="1152" r:id="rId275"/>
    <p:sldId id="1153" r:id="rId276"/>
    <p:sldId id="1154" r:id="rId277"/>
    <p:sldId id="1157" r:id="rId278"/>
    <p:sldId id="1151" r:id="rId279"/>
    <p:sldId id="1047" r:id="rId280"/>
    <p:sldId id="424" r:id="rId281"/>
    <p:sldId id="906" r:id="rId282"/>
    <p:sldId id="425" r:id="rId283"/>
    <p:sldId id="427" r:id="rId284"/>
    <p:sldId id="428" r:id="rId285"/>
    <p:sldId id="429" r:id="rId286"/>
    <p:sldId id="301" r:id="rId287"/>
    <p:sldId id="302" r:id="rId288"/>
    <p:sldId id="304" r:id="rId289"/>
    <p:sldId id="306" r:id="rId290"/>
    <p:sldId id="389" r:id="rId291"/>
    <p:sldId id="390" r:id="rId292"/>
    <p:sldId id="311" r:id="rId293"/>
    <p:sldId id="431" r:id="rId294"/>
    <p:sldId id="432" r:id="rId295"/>
    <p:sldId id="503" r:id="rId296"/>
    <p:sldId id="305" r:id="rId297"/>
    <p:sldId id="310" r:id="rId298"/>
    <p:sldId id="518" r:id="rId299"/>
    <p:sldId id="312" r:id="rId300"/>
    <p:sldId id="313" r:id="rId301"/>
    <p:sldId id="309" r:id="rId302"/>
    <p:sldId id="324" r:id="rId303"/>
    <p:sldId id="308" r:id="rId304"/>
    <p:sldId id="307" r:id="rId305"/>
    <p:sldId id="430" r:id="rId306"/>
    <p:sldId id="314" r:id="rId307"/>
    <p:sldId id="323" r:id="rId308"/>
    <p:sldId id="315" r:id="rId309"/>
    <p:sldId id="316" r:id="rId310"/>
    <p:sldId id="319" r:id="rId311"/>
    <p:sldId id="396" r:id="rId312"/>
    <p:sldId id="321" r:id="rId313"/>
    <p:sldId id="322" r:id="rId314"/>
    <p:sldId id="394" r:id="rId315"/>
    <p:sldId id="395" r:id="rId316"/>
    <p:sldId id="393" r:id="rId317"/>
    <p:sldId id="954" r:id="rId318"/>
    <p:sldId id="274" r:id="rId319"/>
    <p:sldId id="372" r:id="rId320"/>
    <p:sldId id="1007" r:id="rId321"/>
    <p:sldId id="888" r:id="rId322"/>
    <p:sldId id="373" r:id="rId323"/>
    <p:sldId id="374" r:id="rId324"/>
    <p:sldId id="397" r:id="rId325"/>
    <p:sldId id="376" r:id="rId326"/>
    <p:sldId id="375" r:id="rId327"/>
    <p:sldId id="398" r:id="rId328"/>
    <p:sldId id="377" r:id="rId329"/>
    <p:sldId id="378" r:id="rId330"/>
    <p:sldId id="379" r:id="rId331"/>
    <p:sldId id="399" r:id="rId332"/>
    <p:sldId id="505" r:id="rId333"/>
    <p:sldId id="381" r:id="rId334"/>
    <p:sldId id="384" r:id="rId335"/>
    <p:sldId id="383" r:id="rId336"/>
    <p:sldId id="902" r:id="rId337"/>
    <p:sldId id="504" r:id="rId338"/>
    <p:sldId id="509" r:id="rId339"/>
    <p:sldId id="507" r:id="rId340"/>
    <p:sldId id="904" r:id="rId341"/>
    <p:sldId id="481" r:id="rId342"/>
    <p:sldId id="387" r:id="rId343"/>
    <p:sldId id="391" r:id="rId344"/>
    <p:sldId id="934" r:id="rId345"/>
    <p:sldId id="392" r:id="rId346"/>
    <p:sldId id="1008" r:id="rId347"/>
    <p:sldId id="1011" r:id="rId348"/>
    <p:sldId id="1012" r:id="rId349"/>
    <p:sldId id="1009" r:id="rId350"/>
    <p:sldId id="1018" r:id="rId351"/>
    <p:sldId id="1015" r:id="rId352"/>
    <p:sldId id="1019" r:id="rId353"/>
    <p:sldId id="1016" r:id="rId354"/>
    <p:sldId id="1014" r:id="rId355"/>
    <p:sldId id="1017" r:id="rId356"/>
    <p:sldId id="1048" r:id="rId357"/>
    <p:sldId id="423" r:id="rId358"/>
    <p:sldId id="949" r:id="rId359"/>
    <p:sldId id="522" r:id="rId360"/>
    <p:sldId id="523" r:id="rId361"/>
    <p:sldId id="981" r:id="rId362"/>
    <p:sldId id="409" r:id="rId363"/>
    <p:sldId id="410" r:id="rId364"/>
    <p:sldId id="411" r:id="rId365"/>
    <p:sldId id="1046" r:id="rId366"/>
    <p:sldId id="520" r:id="rId367"/>
    <p:sldId id="413" r:id="rId368"/>
    <p:sldId id="521" r:id="rId369"/>
    <p:sldId id="414" r:id="rId370"/>
    <p:sldId id="415" r:id="rId371"/>
    <p:sldId id="416" r:id="rId372"/>
    <p:sldId id="417" r:id="rId373"/>
    <p:sldId id="418" r:id="rId374"/>
    <p:sldId id="524" r:id="rId375"/>
    <p:sldId id="419" r:id="rId376"/>
    <p:sldId id="420" r:id="rId377"/>
    <p:sldId id="421" r:id="rId378"/>
    <p:sldId id="433" r:id="rId379"/>
    <p:sldId id="434" r:id="rId380"/>
    <p:sldId id="440" r:id="rId381"/>
    <p:sldId id="352" r:id="rId382"/>
    <p:sldId id="441" r:id="rId383"/>
    <p:sldId id="442" r:id="rId384"/>
    <p:sldId id="445" r:id="rId385"/>
    <p:sldId id="443" r:id="rId386"/>
    <p:sldId id="444" r:id="rId387"/>
    <p:sldId id="1181" r:id="rId388"/>
    <p:sldId id="1182" r:id="rId389"/>
    <p:sldId id="1183" r:id="rId390"/>
    <p:sldId id="511" r:id="rId391"/>
    <p:sldId id="519" r:id="rId392"/>
    <p:sldId id="436" r:id="rId393"/>
    <p:sldId id="438" r:id="rId394"/>
    <p:sldId id="486" r:id="rId395"/>
    <p:sldId id="448" r:id="rId396"/>
    <p:sldId id="452" r:id="rId397"/>
    <p:sldId id="453" r:id="rId398"/>
    <p:sldId id="450" r:id="rId399"/>
    <p:sldId id="454" r:id="rId400"/>
    <p:sldId id="455" r:id="rId401"/>
    <p:sldId id="451" r:id="rId402"/>
    <p:sldId id="456" r:id="rId403"/>
    <p:sldId id="502" r:id="rId404"/>
    <p:sldId id="467" r:id="rId405"/>
    <p:sldId id="457" r:id="rId406"/>
    <p:sldId id="459" r:id="rId407"/>
    <p:sldId id="461" r:id="rId408"/>
    <p:sldId id="460" r:id="rId409"/>
    <p:sldId id="513" r:id="rId410"/>
    <p:sldId id="458" r:id="rId411"/>
    <p:sldId id="469" r:id="rId412"/>
    <p:sldId id="470" r:id="rId413"/>
    <p:sldId id="471" r:id="rId414"/>
    <p:sldId id="512" r:id="rId415"/>
    <p:sldId id="472" r:id="rId416"/>
    <p:sldId id="473" r:id="rId417"/>
    <p:sldId id="474" r:id="rId418"/>
    <p:sldId id="475" r:id="rId419"/>
    <p:sldId id="476" r:id="rId420"/>
    <p:sldId id="462" r:id="rId421"/>
    <p:sldId id="514" r:id="rId422"/>
    <p:sldId id="515" r:id="rId423"/>
    <p:sldId id="516" r:id="rId424"/>
    <p:sldId id="517" r:id="rId425"/>
    <p:sldId id="463" r:id="rId426"/>
    <p:sldId id="482" r:id="rId427"/>
    <p:sldId id="464" r:id="rId428"/>
    <p:sldId id="465" r:id="rId429"/>
    <p:sldId id="466" r:id="rId430"/>
    <p:sldId id="483" r:id="rId431"/>
    <p:sldId id="484" r:id="rId432"/>
    <p:sldId id="500" r:id="rId4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1180"/>
            <p14:sldId id="995"/>
            <p14:sldId id="996"/>
            <p14:sldId id="1179"/>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Lst>
        </p14:section>
        <p14:section name="End" id="{5756728C-800B-49C1-8AD8-1FCEBD546C74}">
          <p14:sldIdLst>
            <p14:sldId id="1181"/>
            <p14:sldId id="1182"/>
            <p14:sldId id="1183"/>
          </p14:sldIdLst>
        </p14:section>
        <p14:section name="[Hidden] AWS Services" id="{B8A58FD2-1D05-4687-A404-A01EA4ACEE86}">
          <p14:sldIdLst>
            <p14:sldId id="511"/>
            <p14:sldId id="519"/>
            <p14:sldId id="436"/>
            <p14:sldId id="438"/>
            <p14:sldId id="486"/>
            <p14:sldId id="448"/>
            <p14:sldId id="452"/>
            <p14:sldId id="453"/>
            <p14:sldId id="450"/>
            <p14:sldId id="454"/>
            <p14:sldId id="455"/>
            <p14:sldId id="451"/>
          </p14:sldIdLst>
        </p14:section>
        <p14:section name="[Hidden] 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456" y="88"/>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handoutMaster" Target="handoutMasters/handoutMaster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presProps" Target="presProp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microsoft.com/office/2016/11/relationships/changesInfo" Target="changesInfos/changesInfo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 matteo.francia2@studio.unibo.it" userId="2fbfbedc-c402-496c-8f3a-8b94feabb3af" providerId="ADAL" clId="{82CFC344-48C1-44C3-8AD3-47DC4FBD0831}"/>
    <pc:docChg chg="undo custSel addSld delSld modSld sldOrd modSection">
      <pc:chgData name="Matteo Francia - matteo.francia2@studio.unibo.it" userId="2fbfbedc-c402-496c-8f3a-8b94feabb3af" providerId="ADAL" clId="{82CFC344-48C1-44C3-8AD3-47DC4FBD0831}" dt="2023-12-18T13:43:19.227" v="274" actId="20577"/>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28T06:51:35.323" v="169" actId="20577"/>
        <pc:sldMkLst>
          <pc:docMk/>
          <pc:sldMk cId="1035129273" sldId="364"/>
        </pc:sldMkLst>
        <pc:spChg chg="mod">
          <ac:chgData name="Matteo Francia - matteo.francia2@studio.unibo.it" userId="2fbfbedc-c402-496c-8f3a-8b94feabb3af" providerId="ADAL" clId="{82CFC344-48C1-44C3-8AD3-47DC4FBD0831}" dt="2023-11-28T06:51:35.323" v="169" actId="20577"/>
          <ac:spMkLst>
            <pc:docMk/>
            <pc:sldMk cId="1035129273" sldId="364"/>
            <ac:spMk id="26" creationId="{2E565AC6-229E-45DE-8E7B-EDCAD34D1BD6}"/>
          </ac:spMkLst>
        </pc:spChg>
      </pc:sldChg>
      <pc:sldChg chg="modSp mod">
        <pc:chgData name="Matteo Francia - matteo.francia2@studio.unibo.it" userId="2fbfbedc-c402-496c-8f3a-8b94feabb3af" providerId="ADAL" clId="{82CFC344-48C1-44C3-8AD3-47DC4FBD0831}" dt="2023-11-28T06:51:48.580" v="180" actId="20577"/>
        <pc:sldMkLst>
          <pc:docMk/>
          <pc:sldMk cId="4158482382" sldId="406"/>
        </pc:sldMkLst>
        <pc:spChg chg="mod">
          <ac:chgData name="Matteo Francia - matteo.francia2@studio.unibo.it" userId="2fbfbedc-c402-496c-8f3a-8b94feabb3af" providerId="ADAL" clId="{82CFC344-48C1-44C3-8AD3-47DC4FBD0831}" dt="2023-11-28T06:51:48.580" v="180" actId="20577"/>
          <ac:spMkLst>
            <pc:docMk/>
            <pc:sldMk cId="4158482382" sldId="406"/>
            <ac:spMk id="16" creationId="{9DB2E9D7-36EA-4410-81FC-FE4AE7F228BA}"/>
          </ac:spMkLst>
        </pc:spChg>
      </pc:sldChg>
      <pc:sldChg chg="modSp mod">
        <pc:chgData name="Matteo Francia - matteo.francia2@studio.unibo.it" userId="2fbfbedc-c402-496c-8f3a-8b94feabb3af" providerId="ADAL" clId="{82CFC344-48C1-44C3-8AD3-47DC4FBD0831}" dt="2023-11-28T07:00:21.159" v="269" actId="1037"/>
        <pc:sldMkLst>
          <pc:docMk/>
          <pc:sldMk cId="3396135523" sldId="425"/>
        </pc:sldMkLst>
        <pc:picChg chg="mod">
          <ac:chgData name="Matteo Francia - matteo.francia2@studio.unibo.it" userId="2fbfbedc-c402-496c-8f3a-8b94feabb3af" providerId="ADAL" clId="{82CFC344-48C1-44C3-8AD3-47DC4FBD0831}" dt="2023-11-28T07:00:21.159" v="269" actId="1037"/>
          <ac:picMkLst>
            <pc:docMk/>
            <pc:sldMk cId="3396135523" sldId="425"/>
            <ac:picMk id="8" creationId="{3A711B2F-F6DD-4FCA-ABF1-0209D0EC68B1}"/>
          </ac:picMkLst>
        </pc:pic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modSp mod">
        <pc:chgData name="Matteo Francia - matteo.francia2@studio.unibo.it" userId="2fbfbedc-c402-496c-8f3a-8b94feabb3af" providerId="ADAL" clId="{82CFC344-48C1-44C3-8AD3-47DC4FBD0831}" dt="2023-12-18T13:43:19.227" v="274" actId="20577"/>
        <pc:sldMkLst>
          <pc:docMk/>
          <pc:sldMk cId="1435927826" sldId="603"/>
        </pc:sldMkLst>
        <pc:spChg chg="mod">
          <ac:chgData name="Matteo Francia - matteo.francia2@studio.unibo.it" userId="2fbfbedc-c402-496c-8f3a-8b94feabb3af" providerId="ADAL" clId="{82CFC344-48C1-44C3-8AD3-47DC4FBD0831}" dt="2023-12-18T13:43:19.227" v="274" actId="20577"/>
          <ac:spMkLst>
            <pc:docMk/>
            <pc:sldMk cId="1435927826" sldId="603"/>
            <ac:spMk id="3" creationId="{00000000-0000-0000-0000-000000000000}"/>
          </ac:spMkLst>
        </pc:spChg>
      </pc:sldChg>
      <pc:sldChg chg="del">
        <pc:chgData name="Matteo Francia - matteo.francia2@studio.unibo.it" userId="2fbfbedc-c402-496c-8f3a-8b94feabb3af" providerId="ADAL" clId="{82CFC344-48C1-44C3-8AD3-47DC4FBD0831}" dt="2023-11-28T06:53:08.912" v="181" actId="47"/>
        <pc:sldMkLst>
          <pc:docMk/>
          <pc:sldMk cId="2339202469" sldId="946"/>
        </pc:sldMkLst>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modSp mod">
        <pc:chgData name="Matteo Francia - matteo.francia2@studio.unibo.it" userId="2fbfbedc-c402-496c-8f3a-8b94feabb3af" providerId="ADAL" clId="{82CFC344-48C1-44C3-8AD3-47DC4FBD0831}" dt="2023-11-28T06:53:57.831" v="182" actId="33524"/>
        <pc:sldMkLst>
          <pc:docMk/>
          <pc:sldMk cId="2820835920" sldId="1148"/>
        </pc:sldMkLst>
        <pc:spChg chg="mod">
          <ac:chgData name="Matteo Francia - matteo.francia2@studio.unibo.it" userId="2fbfbedc-c402-496c-8f3a-8b94feabb3af" providerId="ADAL" clId="{82CFC344-48C1-44C3-8AD3-47DC4FBD0831}" dt="2023-11-28T06:53:57.831" v="182" actId="33524"/>
          <ac:spMkLst>
            <pc:docMk/>
            <pc:sldMk cId="2820835920" sldId="1148"/>
            <ac:spMk id="3" creationId="{AE0C9B21-A9CE-4682-9205-28AE842C38AB}"/>
          </ac:spMkLst>
        </pc:spChg>
      </pc:sldChg>
      <pc:sldChg chg="modSp mod">
        <pc:chgData name="Matteo Francia - matteo.francia2@studio.unibo.it" userId="2fbfbedc-c402-496c-8f3a-8b94feabb3af" providerId="ADAL" clId="{82CFC344-48C1-44C3-8AD3-47DC4FBD0831}" dt="2023-11-28T06:55:55.354" v="188" actId="15"/>
        <pc:sldMkLst>
          <pc:docMk/>
          <pc:sldMk cId="3172177277" sldId="1152"/>
        </pc:sldMkLst>
        <pc:spChg chg="mod">
          <ac:chgData name="Matteo Francia - matteo.francia2@studio.unibo.it" userId="2fbfbedc-c402-496c-8f3a-8b94feabb3af" providerId="ADAL" clId="{82CFC344-48C1-44C3-8AD3-47DC4FBD0831}" dt="2023-11-28T06:55:55.354" v="188" actId="15"/>
          <ac:spMkLst>
            <pc:docMk/>
            <pc:sldMk cId="3172177277" sldId="1152"/>
            <ac:spMk id="3" creationId="{B8911E1D-1777-47B5-B974-D316563D8EC5}"/>
          </ac:spMkLst>
        </pc:spChg>
      </pc:sldChg>
      <pc:sldChg chg="modSp mod">
        <pc:chgData name="Matteo Francia - matteo.francia2@studio.unibo.it" userId="2fbfbedc-c402-496c-8f3a-8b94feabb3af" providerId="ADAL" clId="{82CFC344-48C1-44C3-8AD3-47DC4FBD0831}" dt="2023-11-28T06:56:35.121" v="191" actId="20577"/>
        <pc:sldMkLst>
          <pc:docMk/>
          <pc:sldMk cId="460587605" sldId="1154"/>
        </pc:sldMkLst>
        <pc:spChg chg="mod">
          <ac:chgData name="Matteo Francia - matteo.francia2@studio.unibo.it" userId="2fbfbedc-c402-496c-8f3a-8b94feabb3af" providerId="ADAL" clId="{82CFC344-48C1-44C3-8AD3-47DC4FBD0831}" dt="2023-11-28T06:56:35.121" v="191" actId="20577"/>
          <ac:spMkLst>
            <pc:docMk/>
            <pc:sldMk cId="460587605" sldId="1154"/>
            <ac:spMk id="3" creationId="{8CE1A03D-6860-4006-8622-D6EA95E43A5B}"/>
          </ac:spMkLst>
        </pc:spChg>
      </pc:sldChg>
      <pc:sldChg chg="modSp mod">
        <pc:chgData name="Matteo Francia - matteo.francia2@studio.unibo.it" userId="2fbfbedc-c402-496c-8f3a-8b94feabb3af" providerId="ADAL" clId="{82CFC344-48C1-44C3-8AD3-47DC4FBD0831}" dt="2023-11-28T06:54:22.683" v="184" actId="20577"/>
        <pc:sldMkLst>
          <pc:docMk/>
          <pc:sldMk cId="2658169280" sldId="1155"/>
        </pc:sldMkLst>
        <pc:spChg chg="mod">
          <ac:chgData name="Matteo Francia - matteo.francia2@studio.unibo.it" userId="2fbfbedc-c402-496c-8f3a-8b94feabb3af" providerId="ADAL" clId="{82CFC344-48C1-44C3-8AD3-47DC4FBD0831}" dt="2023-11-28T06:54:22.683" v="184" actId="20577"/>
          <ac:spMkLst>
            <pc:docMk/>
            <pc:sldMk cId="2658169280" sldId="1155"/>
            <ac:spMk id="13" creationId="{E7A313D6-5326-4D09-B41F-11F0E3EA5A03}"/>
          </ac:spMkLst>
        </pc:spChg>
      </pc:sldChg>
      <pc:sldChg chg="modSp mod">
        <pc:chgData name="Matteo Francia - matteo.francia2@studio.unibo.it" userId="2fbfbedc-c402-496c-8f3a-8b94feabb3af" providerId="ADAL" clId="{82CFC344-48C1-44C3-8AD3-47DC4FBD0831}" dt="2023-11-28T06:59:59.865" v="218" actId="20577"/>
        <pc:sldMkLst>
          <pc:docMk/>
          <pc:sldMk cId="2501124682" sldId="1157"/>
        </pc:sldMkLst>
        <pc:spChg chg="mod">
          <ac:chgData name="Matteo Francia - matteo.francia2@studio.unibo.it" userId="2fbfbedc-c402-496c-8f3a-8b94feabb3af" providerId="ADAL" clId="{82CFC344-48C1-44C3-8AD3-47DC4FBD0831}" dt="2023-11-28T06:59:59.865" v="218" actId="20577"/>
          <ac:spMkLst>
            <pc:docMk/>
            <pc:sldMk cId="2501124682" sldId="1157"/>
            <ac:spMk id="3" creationId="{8CE1A03D-6860-4006-8622-D6EA95E43A5B}"/>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2503F9F7-9BED-445E-8ECC-044A1A1DE9D3}"/>
    <pc:docChg chg="undo custSel addSld modSld">
      <pc:chgData name="Matteo Francia" userId="fbe833e6-b551-4418-a2a7-4d1023d25bd4" providerId="ADAL" clId="{2503F9F7-9BED-445E-8ECC-044A1A1DE9D3}" dt="2023-11-21T18:02:18.419" v="406" actId="1076"/>
      <pc:docMkLst>
        <pc:docMk/>
      </pc:docMkLst>
      <pc:sldChg chg="addSp delSp modSp mod">
        <pc:chgData name="Matteo Francia" userId="fbe833e6-b551-4418-a2a7-4d1023d25bd4" providerId="ADAL" clId="{2503F9F7-9BED-445E-8ECC-044A1A1DE9D3}" dt="2023-11-21T18:01:56.564" v="404"/>
        <pc:sldMkLst>
          <pc:docMk/>
          <pc:sldMk cId="4076887691" sldId="994"/>
        </pc:sldMkLst>
        <pc:spChg chg="add del mod">
          <ac:chgData name="Matteo Francia" userId="fbe833e6-b551-4418-a2a7-4d1023d25bd4" providerId="ADAL" clId="{2503F9F7-9BED-445E-8ECC-044A1A1DE9D3}" dt="2023-11-21T18:01:56.564" v="404"/>
          <ac:spMkLst>
            <pc:docMk/>
            <pc:sldMk cId="4076887691" sldId="994"/>
            <ac:spMk id="6" creationId="{9A59E221-9C35-0D3B-ECD5-939F171C20F3}"/>
          </ac:spMkLst>
        </pc:spChg>
        <pc:picChg chg="del">
          <ac:chgData name="Matteo Francia" userId="fbe833e6-b551-4418-a2a7-4d1023d25bd4" providerId="ADAL" clId="{2503F9F7-9BED-445E-8ECC-044A1A1DE9D3}" dt="2023-11-21T18:01:55.239" v="403" actId="478"/>
          <ac:picMkLst>
            <pc:docMk/>
            <pc:sldMk cId="4076887691" sldId="994"/>
            <ac:picMk id="7" creationId="{556068C4-30E4-9836-78A9-377F428913C5}"/>
          </ac:picMkLst>
        </pc:picChg>
        <pc:picChg chg="add mod">
          <ac:chgData name="Matteo Francia" userId="fbe833e6-b551-4418-a2a7-4d1023d25bd4" providerId="ADAL" clId="{2503F9F7-9BED-445E-8ECC-044A1A1DE9D3}" dt="2023-11-21T18:01:56.564" v="404"/>
          <ac:picMkLst>
            <pc:docMk/>
            <pc:sldMk cId="4076887691" sldId="994"/>
            <ac:picMk id="11" creationId="{739798E7-16C5-CB26-7B89-AA215C768F2F}"/>
          </ac:picMkLst>
        </pc:picChg>
      </pc:sldChg>
      <pc:sldChg chg="modSp mod">
        <pc:chgData name="Matteo Francia" userId="fbe833e6-b551-4418-a2a7-4d1023d25bd4" providerId="ADAL" clId="{2503F9F7-9BED-445E-8ECC-044A1A1DE9D3}" dt="2023-11-21T17:56:53.760" v="295" actId="20577"/>
        <pc:sldMkLst>
          <pc:docMk/>
          <pc:sldMk cId="2413397402" sldId="996"/>
        </pc:sldMkLst>
        <pc:spChg chg="mod">
          <ac:chgData name="Matteo Francia" userId="fbe833e6-b551-4418-a2a7-4d1023d25bd4" providerId="ADAL" clId="{2503F9F7-9BED-445E-8ECC-044A1A1DE9D3}" dt="2023-11-21T17:56:53.760" v="295" actId="20577"/>
          <ac:spMkLst>
            <pc:docMk/>
            <pc:sldMk cId="2413397402" sldId="996"/>
            <ac:spMk id="7" creationId="{15734219-A243-D241-EAA9-95CF911EC7AE}"/>
          </ac:spMkLst>
        </pc:spChg>
        <pc:spChg chg="mod">
          <ac:chgData name="Matteo Francia" userId="fbe833e6-b551-4418-a2a7-4d1023d25bd4" providerId="ADAL" clId="{2503F9F7-9BED-445E-8ECC-044A1A1DE9D3}" dt="2023-11-21T17:56:51.758" v="293" actId="21"/>
          <ac:spMkLst>
            <pc:docMk/>
            <pc:sldMk cId="2413397402" sldId="996"/>
            <ac:spMk id="101" creationId="{A7C0D9C8-E123-F552-3B5D-0A0B22A722E5}"/>
          </ac:spMkLst>
        </pc:spChg>
      </pc:sldChg>
      <pc:sldChg chg="modSp mod">
        <pc:chgData name="Matteo Francia" userId="fbe833e6-b551-4418-a2a7-4d1023d25bd4" providerId="ADAL" clId="{2503F9F7-9BED-445E-8ECC-044A1A1DE9D3}" dt="2023-11-20T08:08:55.520" v="279" actId="20577"/>
        <pc:sldMkLst>
          <pc:docMk/>
          <pc:sldMk cId="3958372501" sldId="1045"/>
        </pc:sldMkLst>
        <pc:spChg chg="mod">
          <ac:chgData name="Matteo Francia" userId="fbe833e6-b551-4418-a2a7-4d1023d25bd4" providerId="ADAL" clId="{2503F9F7-9BED-445E-8ECC-044A1A1DE9D3}" dt="2023-11-20T08:02:20.280" v="33" actId="20577"/>
          <ac:spMkLst>
            <pc:docMk/>
            <pc:sldMk cId="3958372501" sldId="1045"/>
            <ac:spMk id="2" creationId="{2E832627-F20E-A20B-A2FA-AB6BC917E2EF}"/>
          </ac:spMkLst>
        </pc:spChg>
        <pc:spChg chg="mod">
          <ac:chgData name="Matteo Francia" userId="fbe833e6-b551-4418-a2a7-4d1023d25bd4" providerId="ADAL" clId="{2503F9F7-9BED-445E-8ECC-044A1A1DE9D3}" dt="2023-11-20T08:08:55.520" v="279" actId="20577"/>
          <ac:spMkLst>
            <pc:docMk/>
            <pc:sldMk cId="3958372501" sldId="1045"/>
            <ac:spMk id="12" creationId="{BF5F2975-DD4C-112E-C627-8E7FC789BCD1}"/>
          </ac:spMkLst>
        </pc:spChg>
      </pc:sldChg>
      <pc:sldChg chg="addSp delSp modSp add mod modAnim">
        <pc:chgData name="Matteo Francia" userId="fbe833e6-b551-4418-a2a7-4d1023d25bd4" providerId="ADAL" clId="{2503F9F7-9BED-445E-8ECC-044A1A1DE9D3}" dt="2023-11-21T18:02:18.419" v="406" actId="1076"/>
        <pc:sldMkLst>
          <pc:docMk/>
          <pc:sldMk cId="529648611" sldId="1179"/>
        </pc:sldMkLst>
        <pc:spChg chg="del">
          <ac:chgData name="Matteo Francia" userId="fbe833e6-b551-4418-a2a7-4d1023d25bd4" providerId="ADAL" clId="{2503F9F7-9BED-445E-8ECC-044A1A1DE9D3}" dt="2023-11-21T18:00:01.025" v="370"/>
          <ac:spMkLst>
            <pc:docMk/>
            <pc:sldMk cId="529648611" sldId="1179"/>
            <ac:spMk id="6" creationId="{7A8F3128-145C-2514-EBD8-A831144D4955}"/>
          </ac:spMkLst>
        </pc:spChg>
        <pc:spChg chg="del mod">
          <ac:chgData name="Matteo Francia" userId="fbe833e6-b551-4418-a2a7-4d1023d25bd4" providerId="ADAL" clId="{2503F9F7-9BED-445E-8ECC-044A1A1DE9D3}" dt="2023-11-21T17:56:32.120" v="288"/>
          <ac:spMkLst>
            <pc:docMk/>
            <pc:sldMk cId="529648611" sldId="1179"/>
            <ac:spMk id="21" creationId="{A7CA5742-2335-7256-E57A-D2E8195F15A1}"/>
          </ac:spMkLst>
        </pc:spChg>
        <pc:spChg chg="add mod ord">
          <ac:chgData name="Matteo Francia" userId="fbe833e6-b551-4418-a2a7-4d1023d25bd4" providerId="ADAL" clId="{2503F9F7-9BED-445E-8ECC-044A1A1DE9D3}" dt="2023-11-21T18:02:18.419" v="406" actId="1076"/>
          <ac:spMkLst>
            <pc:docMk/>
            <pc:sldMk cId="529648611" sldId="1179"/>
            <ac:spMk id="28" creationId="{A7D2CDF8-0E5D-0A4D-E6C5-0691115C3A58}"/>
          </ac:spMkLst>
        </pc:spChg>
        <pc:spChg chg="add mod">
          <ac:chgData name="Matteo Francia" userId="fbe833e6-b551-4418-a2a7-4d1023d25bd4" providerId="ADAL" clId="{2503F9F7-9BED-445E-8ECC-044A1A1DE9D3}" dt="2023-11-21T18:02:18.419" v="406" actId="1076"/>
          <ac:spMkLst>
            <pc:docMk/>
            <pc:sldMk cId="529648611" sldId="1179"/>
            <ac:spMk id="29" creationId="{A58F81E7-26C4-EB0E-94A5-7788AA61A6AB}"/>
          </ac:spMkLst>
        </pc:spChg>
        <pc:spChg chg="add mod">
          <ac:chgData name="Matteo Francia" userId="fbe833e6-b551-4418-a2a7-4d1023d25bd4" providerId="ADAL" clId="{2503F9F7-9BED-445E-8ECC-044A1A1DE9D3}" dt="2023-11-21T18:02:04.598" v="405" actId="478"/>
          <ac:spMkLst>
            <pc:docMk/>
            <pc:sldMk cId="529648611" sldId="1179"/>
            <ac:spMk id="31" creationId="{7B4EFE5B-15A6-FFAC-3198-6BD091415C85}"/>
          </ac:spMkLst>
        </pc:spChg>
        <pc:spChg chg="mod">
          <ac:chgData name="Matteo Francia" userId="fbe833e6-b551-4418-a2a7-4d1023d25bd4" providerId="ADAL" clId="{2503F9F7-9BED-445E-8ECC-044A1A1DE9D3}" dt="2023-11-21T17:56:46.587" v="292" actId="6549"/>
          <ac:spMkLst>
            <pc:docMk/>
            <pc:sldMk cId="529648611" sldId="1179"/>
            <ac:spMk id="101" creationId="{A7C0D9C8-E123-F552-3B5D-0A0B22A722E5}"/>
          </ac:spMkLst>
        </pc:spChg>
        <pc:picChg chg="del">
          <ac:chgData name="Matteo Francia" userId="fbe833e6-b551-4418-a2a7-4d1023d25bd4" providerId="ADAL" clId="{2503F9F7-9BED-445E-8ECC-044A1A1DE9D3}" dt="2023-11-21T17:55:36.346" v="282" actId="478"/>
          <ac:picMkLst>
            <pc:docMk/>
            <pc:sldMk cId="529648611" sldId="1179"/>
            <ac:picMk id="3" creationId="{DFB10507-7101-A40B-5D51-55C15A604A9F}"/>
          </ac:picMkLst>
        </pc:picChg>
        <pc:picChg chg="mod ord">
          <ac:chgData name="Matteo Francia" userId="fbe833e6-b551-4418-a2a7-4d1023d25bd4" providerId="ADAL" clId="{2503F9F7-9BED-445E-8ECC-044A1A1DE9D3}" dt="2023-11-21T18:02:18.419" v="406" actId="1076"/>
          <ac:picMkLst>
            <pc:docMk/>
            <pc:sldMk cId="529648611" sldId="1179"/>
            <ac:picMk id="8" creationId="{17F921C6-FF2C-57D1-3B15-3470A0A1E92E}"/>
          </ac:picMkLst>
        </pc:picChg>
        <pc:picChg chg="add mod">
          <ac:chgData name="Matteo Francia" userId="fbe833e6-b551-4418-a2a7-4d1023d25bd4" providerId="ADAL" clId="{2503F9F7-9BED-445E-8ECC-044A1A1DE9D3}" dt="2023-11-21T18:02:18.419" v="406" actId="1076"/>
          <ac:picMkLst>
            <pc:docMk/>
            <pc:sldMk cId="529648611" sldId="1179"/>
            <ac:picMk id="9" creationId="{104F0A66-4679-962E-8F8D-69695118040F}"/>
          </ac:picMkLst>
        </pc:picChg>
        <pc:picChg chg="add mod">
          <ac:chgData name="Matteo Francia" userId="fbe833e6-b551-4418-a2a7-4d1023d25bd4" providerId="ADAL" clId="{2503F9F7-9BED-445E-8ECC-044A1A1DE9D3}" dt="2023-11-21T18:02:18.419" v="406" actId="1076"/>
          <ac:picMkLst>
            <pc:docMk/>
            <pc:sldMk cId="529648611" sldId="1179"/>
            <ac:picMk id="10" creationId="{29ACA607-6219-9026-EE8D-53F3E7FC4C3E}"/>
          </ac:picMkLst>
        </pc:picChg>
        <pc:picChg chg="add del mod">
          <ac:chgData name="Matteo Francia" userId="fbe833e6-b551-4418-a2a7-4d1023d25bd4" providerId="ADAL" clId="{2503F9F7-9BED-445E-8ECC-044A1A1DE9D3}" dt="2023-11-21T17:56:28.346" v="287"/>
          <ac:picMkLst>
            <pc:docMk/>
            <pc:sldMk cId="529648611" sldId="1179"/>
            <ac:picMk id="11" creationId="{6123D7F0-256A-E3AD-79A3-B62E62327C68}"/>
          </ac:picMkLst>
        </pc:picChg>
        <pc:picChg chg="add del mod">
          <ac:chgData name="Matteo Francia" userId="fbe833e6-b551-4418-a2a7-4d1023d25bd4" providerId="ADAL" clId="{2503F9F7-9BED-445E-8ECC-044A1A1DE9D3}" dt="2023-11-21T17:56:28.346" v="287"/>
          <ac:picMkLst>
            <pc:docMk/>
            <pc:sldMk cId="529648611" sldId="1179"/>
            <ac:picMk id="12" creationId="{4AD8EBF7-BFF6-402F-EA06-605E35B87B81}"/>
          </ac:picMkLst>
        </pc:picChg>
        <pc:picChg chg="add del mod">
          <ac:chgData name="Matteo Francia" userId="fbe833e6-b551-4418-a2a7-4d1023d25bd4" providerId="ADAL" clId="{2503F9F7-9BED-445E-8ECC-044A1A1DE9D3}" dt="2023-11-21T18:02:04.598" v="405" actId="478"/>
          <ac:picMkLst>
            <pc:docMk/>
            <pc:sldMk cId="529648611" sldId="1179"/>
            <ac:picMk id="14" creationId="{9A15A12D-5EE3-45C1-D478-10D66641023D}"/>
          </ac:picMkLst>
        </pc:picChg>
        <pc:picChg chg="del">
          <ac:chgData name="Matteo Francia" userId="fbe833e6-b551-4418-a2a7-4d1023d25bd4" providerId="ADAL" clId="{2503F9F7-9BED-445E-8ECC-044A1A1DE9D3}" dt="2023-11-21T17:55:35.899" v="281" actId="478"/>
          <ac:picMkLst>
            <pc:docMk/>
            <pc:sldMk cId="529648611" sldId="1179"/>
            <ac:picMk id="25" creationId="{D36C2268-D0C9-5B31-F102-F12862F61380}"/>
          </ac:picMkLst>
        </pc:picChg>
        <pc:picChg chg="mod">
          <ac:chgData name="Matteo Francia" userId="fbe833e6-b551-4418-a2a7-4d1023d25bd4" providerId="ADAL" clId="{2503F9F7-9BED-445E-8ECC-044A1A1DE9D3}" dt="2023-11-21T18:02:18.419" v="406" actId="1076"/>
          <ac:picMkLst>
            <pc:docMk/>
            <pc:sldMk cId="529648611" sldId="1179"/>
            <ac:picMk id="26" creationId="{8249B097-21B8-E8F8-E2FE-2FCAC5184586}"/>
          </ac:picMkLst>
        </pc:picChg>
        <pc:picChg chg="add mod ord">
          <ac:chgData name="Matteo Francia" userId="fbe833e6-b551-4418-a2a7-4d1023d25bd4" providerId="ADAL" clId="{2503F9F7-9BED-445E-8ECC-044A1A1DE9D3}" dt="2023-11-21T18:02:18.419" v="406" actId="1076"/>
          <ac:picMkLst>
            <pc:docMk/>
            <pc:sldMk cId="529648611" sldId="1179"/>
            <ac:picMk id="27" creationId="{E7414495-86F4-FFCE-5DDD-149E704D9AB5}"/>
          </ac:picMkLst>
        </pc:picChg>
        <pc:cxnChg chg="add mod">
          <ac:chgData name="Matteo Francia" userId="fbe833e6-b551-4418-a2a7-4d1023d25bd4" providerId="ADAL" clId="{2503F9F7-9BED-445E-8ECC-044A1A1DE9D3}" dt="2023-11-21T18:02:18.419" v="406" actId="1076"/>
          <ac:cxnSpMkLst>
            <pc:docMk/>
            <pc:sldMk cId="529648611" sldId="1179"/>
            <ac:cxnSpMk id="16" creationId="{15F656F1-0551-9D96-A0B7-D3367BC89BB8}"/>
          </ac:cxnSpMkLst>
        </pc:cxnChg>
        <pc:cxnChg chg="add mod">
          <ac:chgData name="Matteo Francia" userId="fbe833e6-b551-4418-a2a7-4d1023d25bd4" providerId="ADAL" clId="{2503F9F7-9BED-445E-8ECC-044A1A1DE9D3}" dt="2023-11-21T18:02:18.419" v="406" actId="1076"/>
          <ac:cxnSpMkLst>
            <pc:docMk/>
            <pc:sldMk cId="529648611" sldId="1179"/>
            <ac:cxnSpMk id="19" creationId="{7E2FCC45-7AED-2543-95BF-C7499FCC06DC}"/>
          </ac:cxnSpMkLst>
        </pc:cxnChg>
        <pc:cxnChg chg="add mod">
          <ac:chgData name="Matteo Francia" userId="fbe833e6-b551-4418-a2a7-4d1023d25bd4" providerId="ADAL" clId="{2503F9F7-9BED-445E-8ECC-044A1A1DE9D3}" dt="2023-11-21T18:02:18.419" v="406" actId="1076"/>
          <ac:cxnSpMkLst>
            <pc:docMk/>
            <pc:sldMk cId="529648611" sldId="1179"/>
            <ac:cxnSpMk id="23" creationId="{2C4B2C28-F05D-6E19-3CC2-CEF86BDCC004}"/>
          </ac:cxnSpMkLst>
        </pc:cxnChg>
      </pc:sldChg>
      <pc:sldChg chg="add">
        <pc:chgData name="Matteo Francia" userId="fbe833e6-b551-4418-a2a7-4d1023d25bd4" providerId="ADAL" clId="{2503F9F7-9BED-445E-8ECC-044A1A1DE9D3}" dt="2023-11-21T18:01:49.870" v="402"/>
        <pc:sldMkLst>
          <pc:docMk/>
          <pc:sldMk cId="134372760" sldId="1180"/>
        </pc:sldMkLst>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docChgLst>
    <pc:chgData name="Matteo Francia" userId="fbe833e6-b551-4418-a2a7-4d1023d25bd4" providerId="ADAL" clId="{2003E0E2-173B-4A76-8EDD-72EBA622826D}"/>
    <pc:docChg chg="undo custSel addSld delSld modSld sldOrd addSection delSection modSection">
      <pc:chgData name="Matteo Francia" userId="fbe833e6-b551-4418-a2a7-4d1023d25bd4" providerId="ADAL" clId="{2003E0E2-173B-4A76-8EDD-72EBA622826D}" dt="2023-12-06T11:24:38.200" v="1222" actId="20577"/>
      <pc:docMkLst>
        <pc:docMk/>
      </pc:docMkLst>
      <pc:sldChg chg="del">
        <pc:chgData name="Matteo Francia" userId="fbe833e6-b551-4418-a2a7-4d1023d25bd4" providerId="ADAL" clId="{2003E0E2-173B-4A76-8EDD-72EBA622826D}" dt="2023-11-28T16:40:54.519" v="1153" actId="47"/>
        <pc:sldMkLst>
          <pc:docMk/>
          <pc:sldMk cId="1427760672" sldId="386"/>
        </pc:sldMkLst>
      </pc:sldChg>
      <pc:sldChg chg="modSp mod">
        <pc:chgData name="Matteo Francia" userId="fbe833e6-b551-4418-a2a7-4d1023d25bd4" providerId="ADAL" clId="{2003E0E2-173B-4A76-8EDD-72EBA622826D}" dt="2023-11-28T16:38:01.245" v="1147" actId="207"/>
        <pc:sldMkLst>
          <pc:docMk/>
          <pc:sldMk cId="3278501019" sldId="399"/>
        </pc:sldMkLst>
        <pc:spChg chg="mod">
          <ac:chgData name="Matteo Francia" userId="fbe833e6-b551-4418-a2a7-4d1023d25bd4" providerId="ADAL" clId="{2003E0E2-173B-4A76-8EDD-72EBA622826D}" dt="2023-11-28T16:38:01.245" v="1147" actId="207"/>
          <ac:spMkLst>
            <pc:docMk/>
            <pc:sldMk cId="3278501019" sldId="399"/>
            <ac:spMk id="9" creationId="{ABC273EF-F520-4E1B-998B-51619B8F7C90}"/>
          </ac:spMkLst>
        </pc:spChg>
      </pc:sldChg>
      <pc:sldChg chg="addSp modSp mod chgLayout">
        <pc:chgData name="Matteo Francia" userId="fbe833e6-b551-4418-a2a7-4d1023d25bd4" providerId="ADAL" clId="{2003E0E2-173B-4A76-8EDD-72EBA622826D}" dt="2023-12-06T07:53:48.368" v="1156" actId="6549"/>
        <pc:sldMkLst>
          <pc:docMk/>
          <pc:sldMk cId="3644567886" sldId="433"/>
        </pc:sldMkLst>
        <pc:spChg chg="mod ord">
          <ac:chgData name="Matteo Francia" userId="fbe833e6-b551-4418-a2a7-4d1023d25bd4" providerId="ADAL" clId="{2003E0E2-173B-4A76-8EDD-72EBA622826D}" dt="2023-12-06T07:53:48.368" v="1156" actId="6549"/>
          <ac:spMkLst>
            <pc:docMk/>
            <pc:sldMk cId="3644567886" sldId="433"/>
            <ac:spMk id="2" creationId="{1F8E0541-C895-437C-9365-FDF4E03A0AB6}"/>
          </ac:spMkLst>
        </pc:spChg>
        <pc:spChg chg="mod ord">
          <ac:chgData name="Matteo Francia" userId="fbe833e6-b551-4418-a2a7-4d1023d25bd4" providerId="ADAL" clId="{2003E0E2-173B-4A76-8EDD-72EBA622826D}" dt="2023-12-06T07:53:41.831" v="1155" actId="700"/>
          <ac:spMkLst>
            <pc:docMk/>
            <pc:sldMk cId="3644567886" sldId="433"/>
            <ac:spMk id="4" creationId="{6A5F95AB-E1E3-4CA4-BE93-90E599D119C1}"/>
          </ac:spMkLst>
        </pc:spChg>
        <pc:spChg chg="mod ord">
          <ac:chgData name="Matteo Francia" userId="fbe833e6-b551-4418-a2a7-4d1023d25bd4" providerId="ADAL" clId="{2003E0E2-173B-4A76-8EDD-72EBA622826D}" dt="2023-12-06T07:53:41.831" v="1155" actId="700"/>
          <ac:spMkLst>
            <pc:docMk/>
            <pc:sldMk cId="3644567886" sldId="433"/>
            <ac:spMk id="5" creationId="{486FBE31-AB2D-4411-8FD2-925F66F8FEBA}"/>
          </ac:spMkLst>
        </pc:spChg>
        <pc:spChg chg="add mod ord">
          <ac:chgData name="Matteo Francia" userId="fbe833e6-b551-4418-a2a7-4d1023d25bd4" providerId="ADAL" clId="{2003E0E2-173B-4A76-8EDD-72EBA622826D}" dt="2023-12-06T07:53:41.831" v="1155" actId="700"/>
          <ac:spMkLst>
            <pc:docMk/>
            <pc:sldMk cId="3644567886" sldId="433"/>
            <ac:spMk id="10" creationId="{88ABB4D0-645A-4A40-A202-F7676CA100B5}"/>
          </ac:spMkLst>
        </pc:spChg>
      </pc:sldChg>
      <pc:sldChg chg="ord">
        <pc:chgData name="Matteo Francia" userId="fbe833e6-b551-4418-a2a7-4d1023d25bd4" providerId="ADAL" clId="{2003E0E2-173B-4A76-8EDD-72EBA622826D}" dt="2023-12-06T10:06:50.072" v="1189"/>
        <pc:sldMkLst>
          <pc:docMk/>
          <pc:sldMk cId="21503765" sldId="436"/>
        </pc:sldMkLst>
      </pc:sldChg>
      <pc:sldChg chg="ord">
        <pc:chgData name="Matteo Francia" userId="fbe833e6-b551-4418-a2a7-4d1023d25bd4" providerId="ADAL" clId="{2003E0E2-173B-4A76-8EDD-72EBA622826D}" dt="2023-12-06T10:06:50.072" v="1189"/>
        <pc:sldMkLst>
          <pc:docMk/>
          <pc:sldMk cId="968441159" sldId="438"/>
        </pc:sldMkLst>
      </pc:sldChg>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ord">
        <pc:chgData name="Matteo Francia" userId="fbe833e6-b551-4418-a2a7-4d1023d25bd4" providerId="ADAL" clId="{2003E0E2-173B-4A76-8EDD-72EBA622826D}" dt="2023-12-06T10:06:50.072" v="1189"/>
        <pc:sldMkLst>
          <pc:docMk/>
          <pc:sldMk cId="2026258729" sldId="486"/>
        </pc:sldMkLst>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ord">
        <pc:chgData name="Matteo Francia" userId="fbe833e6-b551-4418-a2a7-4d1023d25bd4" providerId="ADAL" clId="{2003E0E2-173B-4A76-8EDD-72EBA622826D}" dt="2023-11-16T16:38:10.210" v="1067"/>
        <pc:sldMkLst>
          <pc:docMk/>
          <pc:sldMk cId="224291944" sldId="500"/>
        </pc:sldMkLst>
      </pc:sldChg>
      <pc:sldChg chg="ord">
        <pc:chgData name="Matteo Francia" userId="fbe833e6-b551-4418-a2a7-4d1023d25bd4" providerId="ADAL" clId="{2003E0E2-173B-4A76-8EDD-72EBA622826D}" dt="2023-12-06T10:06:50.072" v="1189"/>
        <pc:sldMkLst>
          <pc:docMk/>
          <pc:sldMk cId="1166397962" sldId="519"/>
        </pc:sldMkLst>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modNotesTx">
        <pc:chgData name="Matteo Francia" userId="fbe833e6-b551-4418-a2a7-4d1023d25bd4" providerId="ADAL" clId="{2003E0E2-173B-4A76-8EDD-72EBA622826D}" dt="2023-11-28T16:40:59.609" v="1154" actId="20577"/>
        <pc:sldMkLst>
          <pc:docMk/>
          <pc:sldMk cId="1871317691" sldId="902"/>
        </pc:sldMkLst>
        <pc:spChg chg="mod">
          <ac:chgData name="Matteo Francia" userId="fbe833e6-b551-4418-a2a7-4d1023d25bd4" providerId="ADAL" clId="{2003E0E2-173B-4A76-8EDD-72EBA622826D}" dt="2023-11-28T16:40:20.678" v="1152" actId="21"/>
          <ac:spMkLst>
            <pc:docMk/>
            <pc:sldMk cId="1871317691" sldId="902"/>
            <ac:spMk id="9" creationId="{ABC273EF-F520-4E1B-998B-51619B8F7C90}"/>
          </ac:spMkLst>
        </pc:spChg>
        <pc:graphicFrameChg chg="modGraphic">
          <ac:chgData name="Matteo Francia" userId="fbe833e6-b551-4418-a2a7-4d1023d25bd4" providerId="ADAL" clId="{2003E0E2-173B-4A76-8EDD-72EBA622826D}" dt="2023-11-28T16:40:59.609" v="1154" actId="20577"/>
          <ac:graphicFrameMkLst>
            <pc:docMk/>
            <pc:sldMk cId="1871317691" sldId="902"/>
            <ac:graphicFrameMk id="11" creationId="{7A2B8EDD-28C4-4630-BF9E-13F6902232B5}"/>
          </ac:graphicFrameMkLst>
        </pc:graphicFrameChg>
      </pc:sldChg>
      <pc:sldChg chg="ord">
        <pc:chgData name="Matteo Francia" userId="fbe833e6-b551-4418-a2a7-4d1023d25bd4" providerId="ADAL" clId="{2003E0E2-173B-4A76-8EDD-72EBA622826D}" dt="2023-11-16T16:07:33.933" v="1065"/>
        <pc:sldMkLst>
          <pc:docMk/>
          <pc:sldMk cId="3011115897" sldId="970"/>
        </pc:sldMkLst>
      </pc:sldChg>
      <pc:sldChg chg="ord">
        <pc:chgData name="Matteo Francia" userId="fbe833e6-b551-4418-a2a7-4d1023d25bd4" providerId="ADAL" clId="{2003E0E2-173B-4A76-8EDD-72EBA622826D}" dt="2023-11-16T16:07:33.933" v="1065"/>
        <pc:sldMkLst>
          <pc:docMk/>
          <pc:sldMk cId="303054148" sldId="971"/>
        </pc:sldMkLst>
      </pc:sldChg>
      <pc:sldChg chg="modSp mod ord">
        <pc:chgData name="Matteo Francia" userId="fbe833e6-b551-4418-a2a7-4d1023d25bd4" providerId="ADAL" clId="{2003E0E2-173B-4A76-8EDD-72EBA622826D}" dt="2023-11-16T16:07:33.933" v="1065"/>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ord">
        <pc:chgData name="Matteo Francia" userId="fbe833e6-b551-4418-a2a7-4d1023d25bd4" providerId="ADAL" clId="{2003E0E2-173B-4A76-8EDD-72EBA622826D}" dt="2023-11-16T16:07:33.933" v="1065"/>
        <pc:sldMkLst>
          <pc:docMk/>
          <pc:sldMk cId="2842874198" sldId="973"/>
        </pc:sldMkLst>
      </pc:sldChg>
      <pc:sldChg chg="ord">
        <pc:chgData name="Matteo Francia" userId="fbe833e6-b551-4418-a2a7-4d1023d25bd4" providerId="ADAL" clId="{2003E0E2-173B-4A76-8EDD-72EBA622826D}" dt="2023-11-16T16:07:33.933" v="1065"/>
        <pc:sldMkLst>
          <pc:docMk/>
          <pc:sldMk cId="967579222" sldId="974"/>
        </pc:sldMkLst>
      </pc:sldChg>
      <pc:sldChg chg="ord">
        <pc:chgData name="Matteo Francia" userId="fbe833e6-b551-4418-a2a7-4d1023d25bd4" providerId="ADAL" clId="{2003E0E2-173B-4A76-8EDD-72EBA622826D}" dt="2023-11-16T16:07:33.933" v="1065"/>
        <pc:sldMkLst>
          <pc:docMk/>
          <pc:sldMk cId="1641572652" sldId="975"/>
        </pc:sldMkLst>
      </pc:sldChg>
      <pc:sldChg chg="ord">
        <pc:chgData name="Matteo Francia" userId="fbe833e6-b551-4418-a2a7-4d1023d25bd4" providerId="ADAL" clId="{2003E0E2-173B-4A76-8EDD-72EBA622826D}" dt="2023-11-16T16:07:33.933" v="1065"/>
        <pc:sldMkLst>
          <pc:docMk/>
          <pc:sldMk cId="3112377200" sldId="976"/>
        </pc:sldMkLst>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ord modClrScheme chgLayout">
        <pc:chgData name="Matteo Francia" userId="fbe833e6-b551-4418-a2a7-4d1023d25bd4" providerId="ADAL" clId="{2003E0E2-173B-4A76-8EDD-72EBA622826D}" dt="2023-11-16T16:07:33.933" v="1065"/>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ord chgLayout">
        <pc:chgData name="Matteo Francia" userId="fbe833e6-b551-4418-a2a7-4d1023d25bd4" providerId="ADAL" clId="{2003E0E2-173B-4A76-8EDD-72EBA622826D}" dt="2023-11-16T16:07:33.933" v="1065"/>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ord chgLayout">
        <pc:chgData name="Matteo Francia" userId="fbe833e6-b551-4418-a2a7-4d1023d25bd4" providerId="ADAL" clId="{2003E0E2-173B-4A76-8EDD-72EBA622826D}" dt="2023-11-16T16:07:33.933" v="1065"/>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ord chgLayout">
        <pc:chgData name="Matteo Francia" userId="fbe833e6-b551-4418-a2a7-4d1023d25bd4" providerId="ADAL" clId="{2003E0E2-173B-4A76-8EDD-72EBA622826D}" dt="2023-11-16T16:07:33.933" v="1065"/>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sldChg chg="addSp delSp modSp new mod chgLayout">
        <pc:chgData name="Matteo Francia" userId="fbe833e6-b551-4418-a2a7-4d1023d25bd4" providerId="ADAL" clId="{2003E0E2-173B-4A76-8EDD-72EBA622826D}" dt="2023-12-06T10:06:11.480" v="1185" actId="20577"/>
        <pc:sldMkLst>
          <pc:docMk/>
          <pc:sldMk cId="3406244566" sldId="1181"/>
        </pc:sldMkLst>
        <pc:spChg chg="del mod ord">
          <ac:chgData name="Matteo Francia" userId="fbe833e6-b551-4418-a2a7-4d1023d25bd4" providerId="ADAL" clId="{2003E0E2-173B-4A76-8EDD-72EBA622826D}" dt="2023-12-06T10:06:03.433" v="1158" actId="700"/>
          <ac:spMkLst>
            <pc:docMk/>
            <pc:sldMk cId="3406244566" sldId="1181"/>
            <ac:spMk id="2" creationId="{AE76E73C-497A-417F-A1DF-8890731B86C9}"/>
          </ac:spMkLst>
        </pc:spChg>
        <pc:spChg chg="del mod ord">
          <ac:chgData name="Matteo Francia" userId="fbe833e6-b551-4418-a2a7-4d1023d25bd4" providerId="ADAL" clId="{2003E0E2-173B-4A76-8EDD-72EBA622826D}" dt="2023-12-06T10:06:03.433" v="1158" actId="700"/>
          <ac:spMkLst>
            <pc:docMk/>
            <pc:sldMk cId="3406244566" sldId="1181"/>
            <ac:spMk id="3" creationId="{0D80F54E-7A88-45FA-8ACA-E57D57CD930D}"/>
          </ac:spMkLst>
        </pc:spChg>
        <pc:spChg chg="del">
          <ac:chgData name="Matteo Francia" userId="fbe833e6-b551-4418-a2a7-4d1023d25bd4" providerId="ADAL" clId="{2003E0E2-173B-4A76-8EDD-72EBA622826D}" dt="2023-12-06T10:06:03.433" v="1158" actId="700"/>
          <ac:spMkLst>
            <pc:docMk/>
            <pc:sldMk cId="3406244566" sldId="1181"/>
            <ac:spMk id="4" creationId="{3A053B01-BC7F-44D1-B90C-3A8B84DB9A1C}"/>
          </ac:spMkLst>
        </pc:spChg>
        <pc:spChg chg="mod ord">
          <ac:chgData name="Matteo Francia" userId="fbe833e6-b551-4418-a2a7-4d1023d25bd4" providerId="ADAL" clId="{2003E0E2-173B-4A76-8EDD-72EBA622826D}" dt="2023-12-06T10:06:03.433" v="1158" actId="700"/>
          <ac:spMkLst>
            <pc:docMk/>
            <pc:sldMk cId="3406244566" sldId="1181"/>
            <ac:spMk id="5" creationId="{C83FDD43-1E4D-4455-96DD-C296D9C4AAD4}"/>
          </ac:spMkLst>
        </pc:spChg>
        <pc:spChg chg="mod ord">
          <ac:chgData name="Matteo Francia" userId="fbe833e6-b551-4418-a2a7-4d1023d25bd4" providerId="ADAL" clId="{2003E0E2-173B-4A76-8EDD-72EBA622826D}" dt="2023-12-06T10:06:03.433" v="1158" actId="700"/>
          <ac:spMkLst>
            <pc:docMk/>
            <pc:sldMk cId="3406244566" sldId="1181"/>
            <ac:spMk id="6" creationId="{246AEF35-AEEA-4D4F-B061-9F4CF8367F3C}"/>
          </ac:spMkLst>
        </pc:spChg>
        <pc:spChg chg="del">
          <ac:chgData name="Matteo Francia" userId="fbe833e6-b551-4418-a2a7-4d1023d25bd4" providerId="ADAL" clId="{2003E0E2-173B-4A76-8EDD-72EBA622826D}" dt="2023-12-06T10:06:03.433" v="1158" actId="700"/>
          <ac:spMkLst>
            <pc:docMk/>
            <pc:sldMk cId="3406244566" sldId="1181"/>
            <ac:spMk id="7" creationId="{F8810ACD-A874-4FC0-97C4-D84548232BE9}"/>
          </ac:spMkLst>
        </pc:spChg>
        <pc:spChg chg="add mod ord">
          <ac:chgData name="Matteo Francia" userId="fbe833e6-b551-4418-a2a7-4d1023d25bd4" providerId="ADAL" clId="{2003E0E2-173B-4A76-8EDD-72EBA622826D}" dt="2023-12-06T10:06:11.480" v="1185" actId="20577"/>
          <ac:spMkLst>
            <pc:docMk/>
            <pc:sldMk cId="3406244566" sldId="1181"/>
            <ac:spMk id="8" creationId="{EF61BDB4-185D-42FE-B503-A26C906B4662}"/>
          </ac:spMkLst>
        </pc:spChg>
        <pc:spChg chg="add mod ord">
          <ac:chgData name="Matteo Francia" userId="fbe833e6-b551-4418-a2a7-4d1023d25bd4" providerId="ADAL" clId="{2003E0E2-173B-4A76-8EDD-72EBA622826D}" dt="2023-12-06T10:06:03.433" v="1158" actId="700"/>
          <ac:spMkLst>
            <pc:docMk/>
            <pc:sldMk cId="3406244566" sldId="1181"/>
            <ac:spMk id="9" creationId="{2EF2658F-E3FB-4B24-A122-B9E16B3B7340}"/>
          </ac:spMkLst>
        </pc:spChg>
      </pc:sldChg>
      <pc:sldChg chg="addSp delSp modSp new mod chgLayout">
        <pc:chgData name="Matteo Francia" userId="fbe833e6-b551-4418-a2a7-4d1023d25bd4" providerId="ADAL" clId="{2003E0E2-173B-4A76-8EDD-72EBA622826D}" dt="2023-12-06T11:24:32.436" v="1216" actId="27636"/>
        <pc:sldMkLst>
          <pc:docMk/>
          <pc:sldMk cId="3604398306" sldId="1182"/>
        </pc:sldMkLst>
        <pc:spChg chg="del mod ord">
          <ac:chgData name="Matteo Francia" userId="fbe833e6-b551-4418-a2a7-4d1023d25bd4" providerId="ADAL" clId="{2003E0E2-173B-4A76-8EDD-72EBA622826D}" dt="2023-12-06T11:24:09.665" v="1191" actId="700"/>
          <ac:spMkLst>
            <pc:docMk/>
            <pc:sldMk cId="3604398306" sldId="1182"/>
            <ac:spMk id="2" creationId="{CA3BDF4D-CC9F-4920-9F54-22994347C36C}"/>
          </ac:spMkLst>
        </pc:spChg>
        <pc:spChg chg="del mod ord">
          <ac:chgData name="Matteo Francia" userId="fbe833e6-b551-4418-a2a7-4d1023d25bd4" providerId="ADAL" clId="{2003E0E2-173B-4A76-8EDD-72EBA622826D}" dt="2023-12-06T11:24:09.665" v="1191" actId="700"/>
          <ac:spMkLst>
            <pc:docMk/>
            <pc:sldMk cId="3604398306" sldId="1182"/>
            <ac:spMk id="3" creationId="{331CC346-4D5C-4E28-BCE7-57F5EC72A27B}"/>
          </ac:spMkLst>
        </pc:spChg>
        <pc:spChg chg="mod ord">
          <ac:chgData name="Matteo Francia" userId="fbe833e6-b551-4418-a2a7-4d1023d25bd4" providerId="ADAL" clId="{2003E0E2-173B-4A76-8EDD-72EBA622826D}" dt="2023-12-06T11:24:29.624" v="1211" actId="700"/>
          <ac:spMkLst>
            <pc:docMk/>
            <pc:sldMk cId="3604398306" sldId="1182"/>
            <ac:spMk id="4" creationId="{2BE11297-6AE2-4C23-A124-3580097CA717}"/>
          </ac:spMkLst>
        </pc:spChg>
        <pc:spChg chg="mod ord">
          <ac:chgData name="Matteo Francia" userId="fbe833e6-b551-4418-a2a7-4d1023d25bd4" providerId="ADAL" clId="{2003E0E2-173B-4A76-8EDD-72EBA622826D}" dt="2023-12-06T11:24:29.624" v="1211" actId="700"/>
          <ac:spMkLst>
            <pc:docMk/>
            <pc:sldMk cId="3604398306" sldId="1182"/>
            <ac:spMk id="5" creationId="{5ABC296B-656C-4D8A-ABE7-8CFF45B017B0}"/>
          </ac:spMkLst>
        </pc:spChg>
        <pc:spChg chg="add del mod ord">
          <ac:chgData name="Matteo Francia" userId="fbe833e6-b551-4418-a2a7-4d1023d25bd4" providerId="ADAL" clId="{2003E0E2-173B-4A76-8EDD-72EBA622826D}" dt="2023-12-06T11:24:29.624" v="1211" actId="700"/>
          <ac:spMkLst>
            <pc:docMk/>
            <pc:sldMk cId="3604398306" sldId="1182"/>
            <ac:spMk id="6" creationId="{80ACA206-85E0-43EF-96D7-82A110F63864}"/>
          </ac:spMkLst>
        </pc:spChg>
        <pc:spChg chg="add del mod ord">
          <ac:chgData name="Matteo Francia" userId="fbe833e6-b551-4418-a2a7-4d1023d25bd4" providerId="ADAL" clId="{2003E0E2-173B-4A76-8EDD-72EBA622826D}" dt="2023-12-06T11:24:29.624" v="1211" actId="700"/>
          <ac:spMkLst>
            <pc:docMk/>
            <pc:sldMk cId="3604398306" sldId="1182"/>
            <ac:spMk id="7" creationId="{58074A07-72C0-4B5C-BFCC-E903C61698F8}"/>
          </ac:spMkLst>
        </pc:spChg>
        <pc:spChg chg="add del mod ord">
          <ac:chgData name="Matteo Francia" userId="fbe833e6-b551-4418-a2a7-4d1023d25bd4" providerId="ADAL" clId="{2003E0E2-173B-4A76-8EDD-72EBA622826D}" dt="2023-12-06T11:24:29.624" v="1211" actId="700"/>
          <ac:spMkLst>
            <pc:docMk/>
            <pc:sldMk cId="3604398306" sldId="1182"/>
            <ac:spMk id="8" creationId="{FEC16A1C-3729-45FA-8FB7-0E623B005094}"/>
          </ac:spMkLst>
        </pc:spChg>
        <pc:spChg chg="add mod ord">
          <ac:chgData name="Matteo Francia" userId="fbe833e6-b551-4418-a2a7-4d1023d25bd4" providerId="ADAL" clId="{2003E0E2-173B-4A76-8EDD-72EBA622826D}" dt="2023-12-06T11:24:32.436" v="1216" actId="27636"/>
          <ac:spMkLst>
            <pc:docMk/>
            <pc:sldMk cId="3604398306" sldId="1182"/>
            <ac:spMk id="9" creationId="{04508A61-9C60-46B0-AB18-DF7025E7FCDC}"/>
          </ac:spMkLst>
        </pc:spChg>
        <pc:spChg chg="add mod ord">
          <ac:chgData name="Matteo Francia" userId="fbe833e6-b551-4418-a2a7-4d1023d25bd4" providerId="ADAL" clId="{2003E0E2-173B-4A76-8EDD-72EBA622826D}" dt="2023-12-06T11:24:29.624" v="1211" actId="700"/>
          <ac:spMkLst>
            <pc:docMk/>
            <pc:sldMk cId="3604398306" sldId="1182"/>
            <ac:spMk id="10" creationId="{DF4D1066-BBD9-4BF6-8357-624514974B4C}"/>
          </ac:spMkLst>
        </pc:spChg>
        <pc:spChg chg="add mod ord">
          <ac:chgData name="Matteo Francia" userId="fbe833e6-b551-4418-a2a7-4d1023d25bd4" providerId="ADAL" clId="{2003E0E2-173B-4A76-8EDD-72EBA622826D}" dt="2023-12-06T11:24:29.624" v="1211" actId="700"/>
          <ac:spMkLst>
            <pc:docMk/>
            <pc:sldMk cId="3604398306" sldId="1182"/>
            <ac:spMk id="11" creationId="{68BADB30-46E1-435F-B486-4328CC2AF3C3}"/>
          </ac:spMkLst>
        </pc:spChg>
      </pc:sldChg>
      <pc:sldChg chg="modSp new mod">
        <pc:chgData name="Matteo Francia" userId="fbe833e6-b551-4418-a2a7-4d1023d25bd4" providerId="ADAL" clId="{2003E0E2-173B-4A76-8EDD-72EBA622826D}" dt="2023-12-06T11:24:38.200" v="1222" actId="20577"/>
        <pc:sldMkLst>
          <pc:docMk/>
          <pc:sldMk cId="546567481" sldId="1183"/>
        </pc:sldMkLst>
        <pc:spChg chg="mod">
          <ac:chgData name="Matteo Francia" userId="fbe833e6-b551-4418-a2a7-4d1023d25bd4" providerId="ADAL" clId="{2003E0E2-173B-4A76-8EDD-72EBA622826D}" dt="2023-12-06T11:24:38.200" v="1222" actId="20577"/>
          <ac:spMkLst>
            <pc:docMk/>
            <pc:sldMk cId="546567481" sldId="1183"/>
            <ac:spMk id="2" creationId="{608260C0-FFA2-4FC5-AD1C-A1685F49470B}"/>
          </ac:spMkLst>
        </pc:spChg>
      </pc:sldChg>
    </pc:docChg>
  </pc:docChgLst>
  <pc:docChgLst>
    <pc:chgData name="Matteo Francia - matteo.francia2@studio.unibo.it" userId="2fbfbedc-c402-496c-8f3a-8b94feabb3af" providerId="ADAL" clId="{87259E53-6F32-4571-B445-9FA180ABA208}"/>
    <pc:docChg chg="modSld">
      <pc:chgData name="Matteo Francia - matteo.francia2@studio.unibo.it" userId="2fbfbedc-c402-496c-8f3a-8b94feabb3af" providerId="ADAL" clId="{87259E53-6F32-4571-B445-9FA180ABA208}" dt="2024-02-13T06:48:17.195" v="2" actId="20577"/>
      <pc:docMkLst>
        <pc:docMk/>
      </pc:docMkLst>
      <pc:sldChg chg="modSp mod">
        <pc:chgData name="Matteo Francia - matteo.francia2@studio.unibo.it" userId="2fbfbedc-c402-496c-8f3a-8b94feabb3af" providerId="ADAL" clId="{87259E53-6F32-4571-B445-9FA180ABA208}" dt="2024-02-13T06:48:17.195" v="2" actId="20577"/>
        <pc:sldMkLst>
          <pc:docMk/>
          <pc:sldMk cId="3747805344" sldId="478"/>
        </pc:sldMkLst>
        <pc:spChg chg="mod">
          <ac:chgData name="Matteo Francia - matteo.francia2@studio.unibo.it" userId="2fbfbedc-c402-496c-8f3a-8b94feabb3af" providerId="ADAL" clId="{87259E53-6F32-4571-B445-9FA180ABA208}" dt="2024-02-13T06:48:17.195" v="2" actId="20577"/>
          <ac:spMkLst>
            <pc:docMk/>
            <pc:sldMk cId="3747805344" sldId="478"/>
            <ac:spMk id="2" creationId="{A1280975-2E00-4234-ABD2-0A8FF193D44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2/13/2024</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13/02/2024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95</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101</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117</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120</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122</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123</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124</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125</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130</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140</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142</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148</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149</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157</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158</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161</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162</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164</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165</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166</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167</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168</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Top Players </a:t>
            </a:r>
          </a:p>
          <a:p>
            <a:r>
              <a:rPr lang="en-GB"/>
              <a:t>https://solutionsreview.com/data-management/the-best-data-fabric-tools-and-software/ </a:t>
            </a:r>
          </a:p>
          <a:p>
            <a:r>
              <a:rPr lang="en-GB"/>
              <a:t>https://em360tech.com/top-10/data-modelling-fabric </a:t>
            </a:r>
          </a:p>
          <a:p>
            <a:r>
              <a:rPr lang="en-GB"/>
              <a:t>Predictions</a:t>
            </a:r>
          </a:p>
          <a:p>
            <a:r>
              <a:rPr lang="en-GB"/>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184</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193</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210</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268</a:t>
            </a:fld>
            <a:endParaRPr lang="it-IT"/>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281</a:t>
            </a:fld>
            <a:endParaRPr lang="it-IT"/>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286</a:t>
            </a:fld>
            <a:endParaRPr lang="it-IT"/>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https://us-east-1.console.aws.amazon.com/ec2/v2/home?region=us-east-1#SpotInstances:</a:t>
            </a:r>
          </a:p>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290</a:t>
            </a:fld>
            <a:endParaRPr lang="it-IT"/>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302</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336</a:t>
            </a:fld>
            <a:endParaRPr lang="it-IT"/>
          </a:p>
        </p:txBody>
      </p:sp>
    </p:spTree>
    <p:extLst>
      <p:ext uri="{BB962C8B-B14F-4D97-AF65-F5344CB8AC3E}">
        <p14:creationId xmlns:p14="http://schemas.microsoft.com/office/powerpoint/2010/main" val="4276694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349</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77</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93</a:t>
            </a:fld>
            <a:endParaRPr lang="it-IT"/>
          </a:p>
        </p:txBody>
      </p:sp>
    </p:spTree>
    <p:extLst>
      <p:ext uri="{BB962C8B-B14F-4D97-AF65-F5344CB8AC3E}">
        <p14:creationId xmlns:p14="http://schemas.microsoft.com/office/powerpoint/2010/main" val="13336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err="1"/>
              <a:t>Modifica</a:t>
            </a:r>
            <a:r>
              <a:rPr lang="en-US" noProof="0"/>
              <a:t> </a:t>
            </a:r>
            <a:r>
              <a:rPr lang="en-US" noProof="0" err="1"/>
              <a:t>gli</a:t>
            </a:r>
            <a:r>
              <a:rPr lang="en-US" noProof="0"/>
              <a:t> </a:t>
            </a:r>
            <a:r>
              <a:rPr lang="en-US" noProof="0" err="1"/>
              <a:t>stili</a:t>
            </a:r>
            <a:r>
              <a:rPr lang="en-US" noProof="0"/>
              <a:t> del testo </a:t>
            </a:r>
            <a:r>
              <a:rPr lang="en-US" noProof="0" err="1"/>
              <a:t>dello</a:t>
            </a:r>
            <a:r>
              <a:rPr lang="en-US" noProof="0"/>
              <a:t> schema</a:t>
            </a:r>
          </a:p>
          <a:p>
            <a:pPr lvl="1"/>
            <a:r>
              <a:rPr lang="en-US" noProof="0"/>
              <a:t>Secondo </a:t>
            </a:r>
            <a:r>
              <a:rPr lang="en-US" noProof="0" err="1"/>
              <a:t>livello</a:t>
            </a:r>
            <a:endParaRPr lang="en-US" noProof="0"/>
          </a:p>
          <a:p>
            <a:pPr lvl="2"/>
            <a:r>
              <a:rPr lang="en-US" noProof="0" err="1"/>
              <a:t>Terzo</a:t>
            </a:r>
            <a:r>
              <a:rPr lang="en-US" noProof="0"/>
              <a:t> </a:t>
            </a:r>
            <a:r>
              <a:rPr lang="en-US" noProof="0" err="1"/>
              <a:t>livello</a:t>
            </a:r>
            <a:endParaRPr lang="en-US" noProof="0"/>
          </a:p>
          <a:p>
            <a:pPr lvl="3"/>
            <a:r>
              <a:rPr lang="en-US" noProof="0"/>
              <a:t>Quarto </a:t>
            </a:r>
            <a:r>
              <a:rPr lang="en-US" noProof="0" err="1"/>
              <a:t>livello</a:t>
            </a:r>
            <a:endParaRPr lang="en-US" noProof="0"/>
          </a:p>
          <a:p>
            <a:pPr lvl="4"/>
            <a:r>
              <a:rPr lang="en-US" noProof="0"/>
              <a:t>Quinto </a:t>
            </a:r>
            <a:r>
              <a:rPr lang="en-US" noProof="0" err="1"/>
              <a:t>livello</a:t>
            </a:r>
            <a:endParaRPr lang="en-US" noProof="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hyperlink" Target="https://www.domo.com/learn/data-never-sleeps-9"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5.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21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6.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svg"/><Relationship Id="rId4" Type="http://schemas.openxmlformats.org/officeDocument/2006/relationships/image" Target="../media/image121.png"/></Relationships>
</file>

<file path=ppt/slides/_rels/slide21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8.jpg"/><Relationship Id="rId4" Type="http://schemas.openxmlformats.org/officeDocument/2006/relationships/image" Target="../media/image126.svg"/></Relationships>
</file>

<file path=ppt/slides/_rels/slide221.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awsacademy.instructure.com/" TargetMode="External"/></Relationships>
</file>

<file path=ppt/slides/_rels/slide2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6.pn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3" Type="http://schemas.openxmlformats.org/officeDocument/2006/relationships/image" Target="../media/image180.png"/><Relationship Id="rId18" Type="http://schemas.openxmlformats.org/officeDocument/2006/relationships/image" Target="../media/image185.png"/><Relationship Id="rId26" Type="http://schemas.openxmlformats.org/officeDocument/2006/relationships/image" Target="../media/image193.png"/><Relationship Id="rId39" Type="http://schemas.openxmlformats.org/officeDocument/2006/relationships/image" Target="../media/image206.png"/><Relationship Id="rId21" Type="http://schemas.openxmlformats.org/officeDocument/2006/relationships/image" Target="../media/image188.png"/><Relationship Id="rId34" Type="http://schemas.openxmlformats.org/officeDocument/2006/relationships/image" Target="../media/image201.png"/><Relationship Id="rId42" Type="http://schemas.openxmlformats.org/officeDocument/2006/relationships/image" Target="../media/image209.png"/><Relationship Id="rId47" Type="http://schemas.openxmlformats.org/officeDocument/2006/relationships/image" Target="../media/image214.png"/><Relationship Id="rId50" Type="http://schemas.openxmlformats.org/officeDocument/2006/relationships/image" Target="../media/image217.png"/><Relationship Id="rId55" Type="http://schemas.openxmlformats.org/officeDocument/2006/relationships/image" Target="../media/image222.png"/><Relationship Id="rId7" Type="http://schemas.openxmlformats.org/officeDocument/2006/relationships/image" Target="../media/image174.png"/><Relationship Id="rId2" Type="http://schemas.openxmlformats.org/officeDocument/2006/relationships/image" Target="../media/image169.png"/><Relationship Id="rId16" Type="http://schemas.openxmlformats.org/officeDocument/2006/relationships/image" Target="../media/image183.png"/><Relationship Id="rId29" Type="http://schemas.openxmlformats.org/officeDocument/2006/relationships/image" Target="../media/image196.png"/><Relationship Id="rId11" Type="http://schemas.openxmlformats.org/officeDocument/2006/relationships/image" Target="../media/image178.png"/><Relationship Id="rId24" Type="http://schemas.openxmlformats.org/officeDocument/2006/relationships/image" Target="../media/image191.png"/><Relationship Id="rId32" Type="http://schemas.openxmlformats.org/officeDocument/2006/relationships/image" Target="../media/image199.png"/><Relationship Id="rId37" Type="http://schemas.openxmlformats.org/officeDocument/2006/relationships/image" Target="../media/image204.png"/><Relationship Id="rId40" Type="http://schemas.openxmlformats.org/officeDocument/2006/relationships/image" Target="../media/image207.png"/><Relationship Id="rId45" Type="http://schemas.openxmlformats.org/officeDocument/2006/relationships/image" Target="../media/image212.png"/><Relationship Id="rId53" Type="http://schemas.openxmlformats.org/officeDocument/2006/relationships/image" Target="../media/image220.png"/><Relationship Id="rId58" Type="http://schemas.openxmlformats.org/officeDocument/2006/relationships/image" Target="../media/image225.png"/><Relationship Id="rId5" Type="http://schemas.openxmlformats.org/officeDocument/2006/relationships/image" Target="../media/image172.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 Id="rId27" Type="http://schemas.openxmlformats.org/officeDocument/2006/relationships/image" Target="../media/image194.png"/><Relationship Id="rId30" Type="http://schemas.openxmlformats.org/officeDocument/2006/relationships/image" Target="../media/image197.png"/><Relationship Id="rId35" Type="http://schemas.openxmlformats.org/officeDocument/2006/relationships/image" Target="../media/image202.png"/><Relationship Id="rId43" Type="http://schemas.openxmlformats.org/officeDocument/2006/relationships/image" Target="../media/image210.png"/><Relationship Id="rId48" Type="http://schemas.openxmlformats.org/officeDocument/2006/relationships/image" Target="../media/image215.png"/><Relationship Id="rId56" Type="http://schemas.openxmlformats.org/officeDocument/2006/relationships/image" Target="../media/image223.png"/><Relationship Id="rId8" Type="http://schemas.openxmlformats.org/officeDocument/2006/relationships/image" Target="../media/image175.png"/><Relationship Id="rId51" Type="http://schemas.openxmlformats.org/officeDocument/2006/relationships/image" Target="../media/image218.png"/><Relationship Id="rId3" Type="http://schemas.openxmlformats.org/officeDocument/2006/relationships/image" Target="../media/image170.png"/><Relationship Id="rId12" Type="http://schemas.openxmlformats.org/officeDocument/2006/relationships/image" Target="../media/image179.png"/><Relationship Id="rId17" Type="http://schemas.openxmlformats.org/officeDocument/2006/relationships/image" Target="../media/image184.png"/><Relationship Id="rId25" Type="http://schemas.openxmlformats.org/officeDocument/2006/relationships/image" Target="../media/image192.png"/><Relationship Id="rId33" Type="http://schemas.openxmlformats.org/officeDocument/2006/relationships/image" Target="../media/image200.png"/><Relationship Id="rId38" Type="http://schemas.openxmlformats.org/officeDocument/2006/relationships/image" Target="../media/image205.png"/><Relationship Id="rId46" Type="http://schemas.openxmlformats.org/officeDocument/2006/relationships/image" Target="../media/image213.png"/><Relationship Id="rId59" Type="http://schemas.openxmlformats.org/officeDocument/2006/relationships/image" Target="../media/image226.png"/><Relationship Id="rId20" Type="http://schemas.openxmlformats.org/officeDocument/2006/relationships/image" Target="../media/image187.png"/><Relationship Id="rId41" Type="http://schemas.openxmlformats.org/officeDocument/2006/relationships/image" Target="../media/image208.png"/><Relationship Id="rId54"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173.png"/><Relationship Id="rId15" Type="http://schemas.openxmlformats.org/officeDocument/2006/relationships/image" Target="../media/image182.png"/><Relationship Id="rId23" Type="http://schemas.openxmlformats.org/officeDocument/2006/relationships/image" Target="../media/image190.png"/><Relationship Id="rId28" Type="http://schemas.openxmlformats.org/officeDocument/2006/relationships/image" Target="../media/image195.png"/><Relationship Id="rId36" Type="http://schemas.openxmlformats.org/officeDocument/2006/relationships/image" Target="../media/image203.png"/><Relationship Id="rId49" Type="http://schemas.openxmlformats.org/officeDocument/2006/relationships/image" Target="../media/image216.png"/><Relationship Id="rId57" Type="http://schemas.openxmlformats.org/officeDocument/2006/relationships/image" Target="../media/image224.png"/><Relationship Id="rId10" Type="http://schemas.openxmlformats.org/officeDocument/2006/relationships/image" Target="../media/image177.png"/><Relationship Id="rId31" Type="http://schemas.openxmlformats.org/officeDocument/2006/relationships/image" Target="../media/image198.png"/><Relationship Id="rId44" Type="http://schemas.openxmlformats.org/officeDocument/2006/relationships/image" Target="../media/image211.png"/><Relationship Id="rId52" Type="http://schemas.openxmlformats.org/officeDocument/2006/relationships/image" Target="../media/image219.png"/><Relationship Id="rId60" Type="http://schemas.openxmlformats.org/officeDocument/2006/relationships/image" Target="../media/image227.png"/></Relationships>
</file>

<file path=ppt/slides/_rels/slide288.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31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264.sv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322.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269.png"/><Relationship Id="rId1" Type="http://schemas.openxmlformats.org/officeDocument/2006/relationships/slideLayout" Target="../slideLayouts/slideLayout2.xml"/><Relationship Id="rId5" Type="http://schemas.openxmlformats.org/officeDocument/2006/relationships/image" Target="../media/image272.svg"/><Relationship Id="rId4" Type="http://schemas.openxmlformats.org/officeDocument/2006/relationships/image" Target="../media/image271.png"/></Relationships>
</file>

<file path=ppt/slides/_rels/slide32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276.sv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8.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7.png"/><Relationship Id="rId4" Type="http://schemas.openxmlformats.org/officeDocument/2006/relationships/image" Target="../media/image306.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Two sides of the same coin, and your profile is a perfect? fit</a:t>
            </a:r>
          </a:p>
          <a:p>
            <a:pPr lvl="1"/>
            <a:r>
              <a:rPr lang="en-US" noProof="0"/>
              <a:t>Technological perspective</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noProof="0"/>
              <a:t>Business perspective</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a:p>
            <a:r>
              <a:rPr lang="en-US" noProof="0"/>
              <a:t>… but first, which are our </a:t>
            </a:r>
            <a:r>
              <a:rPr lang="en-US" noProof="0">
                <a:solidFill>
                  <a:srgbClr val="FF5050"/>
                </a:solidFill>
              </a:rPr>
              <a:t>data needs</a:t>
            </a:r>
            <a:r>
              <a:rPr lang="en-US" noProof="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graphs</a:t>
            </a:r>
            <a:endParaRPr lang="en-US"/>
          </a:p>
          <a:p>
            <a:r>
              <a:rPr lang="en-US"/>
              <a:t>Each graph contains </a:t>
            </a:r>
            <a:r>
              <a:rPr lang="en-US">
                <a:solidFill>
                  <a:srgbClr val="FF0000"/>
                </a:solidFill>
              </a:rPr>
              <a:t>vertices </a:t>
            </a:r>
            <a:r>
              <a:rPr lang="en-US"/>
              <a:t>and </a:t>
            </a:r>
            <a:r>
              <a:rPr lang="en-US">
                <a:solidFill>
                  <a:srgbClr val="FF0000"/>
                </a:solidFill>
              </a:rPr>
              <a:t>arcs</a:t>
            </a:r>
          </a:p>
          <a:p>
            <a:pPr lvl="1"/>
            <a:r>
              <a:rPr lang="en-US"/>
              <a:t>Vertices: usually represent real-world entities</a:t>
            </a:r>
          </a:p>
          <a:p>
            <a:pPr lvl="2"/>
            <a:r>
              <a:rPr lang="en-US"/>
              <a:t>E.g.: people, organizations, web pages, workstations, cells, books, etc.</a:t>
            </a:r>
          </a:p>
          <a:p>
            <a:pPr lvl="1"/>
            <a:r>
              <a:rPr lang="en-US"/>
              <a:t>Arcs: represent directed relationships between the vertices</a:t>
            </a:r>
          </a:p>
          <a:p>
            <a:pPr lvl="2"/>
            <a:r>
              <a:rPr lang="en-US"/>
              <a:t>E.g.: friendship, work relationship, hyperlink, ethernet links, copyright, etc.</a:t>
            </a:r>
          </a:p>
          <a:p>
            <a:pPr lvl="1"/>
            <a:r>
              <a:rPr lang="en-US"/>
              <a:t>Vertices and arcs are described by </a:t>
            </a:r>
            <a:r>
              <a:rPr lang="en-US">
                <a:solidFill>
                  <a:srgbClr val="FF0000"/>
                </a:solidFill>
              </a:rPr>
              <a:t>properties</a:t>
            </a:r>
          </a:p>
          <a:p>
            <a:pPr lvl="1"/>
            <a:r>
              <a:rPr lang="en-US"/>
              <a:t>Arcs are stored as physical pointers</a:t>
            </a:r>
          </a:p>
          <a:p>
            <a:r>
              <a:rPr lang="en-US"/>
              <a:t>Most known specializations:</a:t>
            </a:r>
          </a:p>
          <a:p>
            <a:pPr lvl="1"/>
            <a:r>
              <a:rPr lang="en-US"/>
              <a:t>Reticular data model</a:t>
            </a:r>
          </a:p>
          <a:p>
            <a:pPr lvl="2"/>
            <a:r>
              <a:rPr lang="en-US"/>
              <a:t>Parent-child or owner-member relationships</a:t>
            </a:r>
          </a:p>
          <a:p>
            <a:pPr lvl="1"/>
            <a:r>
              <a:rPr lang="en-US" err="1"/>
              <a:t>Triplestore</a:t>
            </a:r>
            <a:endParaRPr lang="en-US"/>
          </a:p>
          <a:p>
            <a:pPr lvl="2"/>
            <a:r>
              <a:rPr lang="en-US"/>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querying</a:t>
            </a:r>
          </a:p>
        </p:txBody>
      </p:sp>
      <p:sp>
        <p:nvSpPr>
          <p:cNvPr id="3" name="Segnaposto contenuto 2"/>
          <p:cNvSpPr>
            <a:spLocks noGrp="1"/>
          </p:cNvSpPr>
          <p:nvPr>
            <p:ph idx="1"/>
          </p:nvPr>
        </p:nvSpPr>
        <p:spPr/>
        <p:txBody>
          <a:bodyPr anchor="t"/>
          <a:lstStyle/>
          <a:p>
            <a:r>
              <a:rPr lang="en-US"/>
              <a:t>Graph databases usually model relationships-rich scenarios</a:t>
            </a:r>
          </a:p>
          <a:p>
            <a:r>
              <a:rPr lang="en-US"/>
              <a:t>The query language simplifies the navigation of these relationships</a:t>
            </a:r>
          </a:p>
          <a:p>
            <a:pPr lvl="1"/>
            <a:r>
              <a:rPr lang="en-US"/>
              <a:t>Support for transactions</a:t>
            </a:r>
          </a:p>
          <a:p>
            <a:pPr lvl="1"/>
            <a:r>
              <a:rPr lang="en-US"/>
              <a:t>Support for indexes, selections and projections</a:t>
            </a:r>
          </a:p>
          <a:p>
            <a:pPr lvl="1"/>
            <a:r>
              <a:rPr lang="en-US" b="1"/>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(user)-[:PURCHASED]-&gt;(product)&lt;-[:PURCHASED]-()-[:PURCHASED]-&gt;(</a:t>
                      </a:r>
                      <a:r>
                        <a:rPr lang="en-US" sz="1400" noProof="0" err="1">
                          <a:latin typeface="Helvetica" panose="020B0604020202020204" pitchFamily="34" charset="0"/>
                          <a:cs typeface="Helvetica" panose="020B0604020202020204" pitchFamily="34" charset="0"/>
                        </a:rPr>
                        <a:t>otherProduct</a:t>
                      </a:r>
                      <a:r>
                        <a:rPr lang="en-US" sz="1400" noProof="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graph model</a:t>
            </a:r>
          </a:p>
        </p:txBody>
      </p:sp>
      <p:sp>
        <p:nvSpPr>
          <p:cNvPr id="3" name="Segnaposto contenuto 2"/>
          <p:cNvSpPr>
            <a:spLocks noGrp="1"/>
          </p:cNvSpPr>
          <p:nvPr>
            <p:ph idx="1"/>
          </p:nvPr>
        </p:nvSpPr>
        <p:spPr/>
        <p:txBody>
          <a:bodyPr anchor="t">
            <a:normAutofit/>
          </a:bodyPr>
          <a:lstStyle/>
          <a:p>
            <a:r>
              <a:rPr lang="en-US" sz="180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vs Aggregate modeling</a:t>
            </a:r>
          </a:p>
        </p:txBody>
      </p:sp>
      <p:sp>
        <p:nvSpPr>
          <p:cNvPr id="3" name="Segnaposto contenuto 2"/>
          <p:cNvSpPr>
            <a:spLocks noGrp="1"/>
          </p:cNvSpPr>
          <p:nvPr>
            <p:ph idx="1"/>
          </p:nvPr>
        </p:nvSpPr>
        <p:spPr/>
        <p:txBody>
          <a:bodyPr>
            <a:normAutofit fontScale="92500" lnSpcReduction="10000"/>
          </a:bodyPr>
          <a:lstStyle/>
          <a:p>
            <a:r>
              <a:rPr lang="en-US"/>
              <a:t>The graph data model is intrinsically different from the others</a:t>
            </a:r>
          </a:p>
          <a:p>
            <a:pPr lvl="1"/>
            <a:r>
              <a:rPr lang="en-US"/>
              <a:t>Focused on the relationships rather than on the entities per-se</a:t>
            </a:r>
          </a:p>
          <a:p>
            <a:pPr lvl="1"/>
            <a:r>
              <a:rPr lang="en-US" b="1"/>
              <a:t>Limited scalability</a:t>
            </a:r>
            <a:r>
              <a:rPr lang="en-US"/>
              <a:t>: it is often impossible to shard a graph on several machines without "cutting" several arcs (i.e. having several cross-machine links)</a:t>
            </a:r>
          </a:p>
          <a:p>
            <a:pPr lvl="2"/>
            <a:r>
              <a:rPr lang="en-US"/>
              <a:t>Batch cross-machine queries: don’t follow relationships one by one, but "group them" to make less requests</a:t>
            </a:r>
          </a:p>
          <a:p>
            <a:pPr lvl="2"/>
            <a:r>
              <a:rPr lang="en-US"/>
              <a:t>Limit the depth of cross-machine node searches</a:t>
            </a:r>
          </a:p>
          <a:p>
            <a:pPr lvl="1"/>
            <a:r>
              <a:rPr lang="en-US">
                <a:solidFill>
                  <a:schemeClr val="accent2"/>
                </a:solidFill>
              </a:rPr>
              <a:t>Data-driven modeling</a:t>
            </a:r>
          </a:p>
          <a:p>
            <a:r>
              <a:rPr lang="en-US"/>
              <a:t>Key-value, document and wide-column are called </a:t>
            </a:r>
            <a:r>
              <a:rPr lang="en-US">
                <a:solidFill>
                  <a:srgbClr val="FF0000"/>
                </a:solidFill>
              </a:rPr>
              <a:t>aggregate-oriented</a:t>
            </a:r>
          </a:p>
          <a:p>
            <a:pPr lvl="1"/>
            <a:r>
              <a:rPr lang="en-US"/>
              <a:t>Aggregate = key-value pair, document, row (respectively)</a:t>
            </a:r>
          </a:p>
          <a:p>
            <a:pPr lvl="1"/>
            <a:r>
              <a:rPr lang="en-US"/>
              <a:t>The aggregate is the atomic block (no guarantees for multi-aggregate operations)</a:t>
            </a:r>
          </a:p>
          <a:p>
            <a:r>
              <a:rPr lang="en-US"/>
              <a:t>Based on the concept of encapsulation</a:t>
            </a:r>
          </a:p>
          <a:p>
            <a:pPr lvl="1"/>
            <a:r>
              <a:rPr lang="en-US"/>
              <a:t>Avoid joins as much as possible </a:t>
            </a:r>
            <a:r>
              <a:rPr lang="en-US">
                <a:sym typeface="Wingdings" panose="05000000000000000000" pitchFamily="2" charset="2"/>
              </a:rPr>
              <a:t> achieve </a:t>
            </a:r>
            <a:r>
              <a:rPr lang="en-US" b="1">
                <a:sym typeface="Wingdings" panose="05000000000000000000" pitchFamily="2" charset="2"/>
              </a:rPr>
              <a:t>high scalability</a:t>
            </a:r>
            <a:endParaRPr lang="en-US" b="1"/>
          </a:p>
          <a:p>
            <a:pPr lvl="2"/>
            <a:r>
              <a:rPr lang="en-US"/>
              <a:t>Con: data denormalization </a:t>
            </a:r>
            <a:r>
              <a:rPr lang="en-US">
                <a:sym typeface="Wingdings" panose="05000000000000000000" pitchFamily="2" charset="2"/>
              </a:rPr>
              <a:t> </a:t>
            </a:r>
            <a:r>
              <a:rPr lang="en-US" b="1">
                <a:sym typeface="Wingdings" panose="05000000000000000000" pitchFamily="2" charset="2"/>
              </a:rPr>
              <a:t>potential inconsistencies in the data</a:t>
            </a:r>
            <a:endParaRPr lang="en-US" b="1"/>
          </a:p>
          <a:p>
            <a:pPr lvl="1"/>
            <a:r>
              <a:rPr lang="en-US">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data model</a:t>
            </a:r>
          </a:p>
        </p:txBody>
      </p:sp>
      <p:sp>
        <p:nvSpPr>
          <p:cNvPr id="3" name="Segnaposto contenuto 2"/>
          <p:cNvSpPr>
            <a:spLocks noGrp="1"/>
          </p:cNvSpPr>
          <p:nvPr>
            <p:ph idx="1"/>
          </p:nvPr>
        </p:nvSpPr>
        <p:spPr/>
        <p:txBody>
          <a:bodyPr anchor="t">
            <a:normAutofit/>
          </a:bodyPr>
          <a:lstStyle/>
          <a:p>
            <a:r>
              <a:rPr lang="en-US"/>
              <a:t>Each DB contains one or more </a:t>
            </a:r>
            <a:r>
              <a:rPr lang="en-US">
                <a:solidFill>
                  <a:srgbClr val="0070C0"/>
                </a:solidFill>
              </a:rPr>
              <a:t>collections</a:t>
            </a:r>
            <a:r>
              <a:rPr lang="en-US"/>
              <a:t> (corresponding to tables) </a:t>
            </a:r>
          </a:p>
          <a:p>
            <a:r>
              <a:rPr lang="en-US"/>
              <a:t>Each collection contains a list of </a:t>
            </a:r>
            <a:r>
              <a:rPr lang="en-US">
                <a:solidFill>
                  <a:srgbClr val="FF0000"/>
                </a:solidFill>
              </a:rPr>
              <a:t>documents</a:t>
            </a:r>
            <a:r>
              <a:rPr lang="en-US"/>
              <a:t> (usually JSON)</a:t>
            </a:r>
          </a:p>
          <a:p>
            <a:pPr lvl="1"/>
            <a:r>
              <a:rPr lang="en-US"/>
              <a:t>Documents are hierarchically structured</a:t>
            </a:r>
          </a:p>
          <a:p>
            <a:r>
              <a:rPr lang="en-US"/>
              <a:t>Each document contains a set of </a:t>
            </a:r>
            <a:r>
              <a:rPr lang="en-US">
                <a:solidFill>
                  <a:srgbClr val="FF0000"/>
                </a:solidFill>
              </a:rPr>
              <a:t>fields</a:t>
            </a:r>
          </a:p>
          <a:p>
            <a:pPr lvl="1"/>
            <a:r>
              <a:rPr lang="en-US"/>
              <a:t>The </a:t>
            </a:r>
            <a:r>
              <a:rPr lang="en-US">
                <a:solidFill>
                  <a:srgbClr val="0070C0"/>
                </a:solidFill>
              </a:rPr>
              <a:t>ID</a:t>
            </a:r>
            <a:r>
              <a:rPr lang="en-US"/>
              <a:t> is mandatory</a:t>
            </a:r>
          </a:p>
          <a:p>
            <a:r>
              <a:rPr lang="en-US"/>
              <a:t>Each field corresponds to a </a:t>
            </a:r>
            <a:r>
              <a:rPr lang="en-US">
                <a:solidFill>
                  <a:srgbClr val="FF0000"/>
                </a:solidFill>
              </a:rPr>
              <a:t>key-value pair</a:t>
            </a:r>
          </a:p>
          <a:p>
            <a:pPr lvl="1"/>
            <a:r>
              <a:rPr lang="en-US"/>
              <a:t>Key: unique string in the document</a:t>
            </a:r>
          </a:p>
          <a:p>
            <a:pPr lvl="1"/>
            <a:r>
              <a:rPr lang="en-US"/>
              <a:t>Value: either simple (string, number, </a:t>
            </a:r>
            <a:r>
              <a:rPr lang="en-US" err="1"/>
              <a:t>boolean</a:t>
            </a:r>
            <a:r>
              <a:rPr lang="en-US"/>
              <a:t>) </a:t>
            </a:r>
            <a:br>
              <a:rPr lang="en-US"/>
            </a:br>
            <a:r>
              <a:rPr lang="en-US"/>
              <a:t>or complex (object, array, BLOB)</a:t>
            </a:r>
          </a:p>
          <a:p>
            <a:pPr lvl="2"/>
            <a:r>
              <a:rPr lang="en-US"/>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querying</a:t>
            </a:r>
          </a:p>
        </p:txBody>
      </p:sp>
      <p:sp>
        <p:nvSpPr>
          <p:cNvPr id="3" name="Segnaposto contenuto 2"/>
          <p:cNvSpPr>
            <a:spLocks noGrp="1"/>
          </p:cNvSpPr>
          <p:nvPr>
            <p:ph idx="1"/>
          </p:nvPr>
        </p:nvSpPr>
        <p:spPr/>
        <p:txBody>
          <a:bodyPr>
            <a:normAutofit/>
          </a:bodyPr>
          <a:lstStyle/>
          <a:p>
            <a:r>
              <a:rPr lang="en-US"/>
              <a:t>The query language is quite expressive</a:t>
            </a:r>
          </a:p>
          <a:p>
            <a:pPr lvl="1"/>
            <a:r>
              <a:rPr lang="en-US"/>
              <a:t>Can create indexes on fields</a:t>
            </a:r>
          </a:p>
          <a:p>
            <a:pPr lvl="1"/>
            <a:r>
              <a:rPr lang="en-US"/>
              <a:t>Can filter on the fields</a:t>
            </a:r>
          </a:p>
          <a:p>
            <a:pPr lvl="1"/>
            <a:r>
              <a:rPr lang="en-US"/>
              <a:t>Can return more documents with one query</a:t>
            </a:r>
          </a:p>
          <a:p>
            <a:pPr lvl="1"/>
            <a:r>
              <a:rPr lang="en-US"/>
              <a:t>Can select which fields to project</a:t>
            </a:r>
          </a:p>
          <a:p>
            <a:pPr lvl="1"/>
            <a:r>
              <a:rPr lang="en-US"/>
              <a:t>Can update specific fields</a:t>
            </a:r>
          </a:p>
          <a:p>
            <a:r>
              <a:rPr lang="en-US"/>
              <a:t>Different implementations, different functionalities</a:t>
            </a:r>
          </a:p>
          <a:p>
            <a:pPr lvl="1"/>
            <a:r>
              <a:rPr lang="en-US"/>
              <a:t>Some enable (possibly materialized) views</a:t>
            </a:r>
          </a:p>
          <a:p>
            <a:pPr lvl="1"/>
            <a:r>
              <a:rPr lang="en-US"/>
              <a:t>Some enable MapReduce queries</a:t>
            </a:r>
          </a:p>
          <a:p>
            <a:pPr lvl="1"/>
            <a:r>
              <a:rPr lang="en-US"/>
              <a:t>Some provide connectors to Big Data tools (e.g., Spark, Hive)</a:t>
            </a:r>
          </a:p>
          <a:p>
            <a:pPr lvl="1"/>
            <a:r>
              <a:rPr lang="en-US"/>
              <a:t>Some provide </a:t>
            </a:r>
            <a:r>
              <a:rPr lang="en-US" i="1"/>
              <a:t>full-text search </a:t>
            </a:r>
            <a:r>
              <a:rPr lang="en-US"/>
              <a:t>capabilities</a:t>
            </a:r>
            <a:endParaRPr lang="en-US" i="1"/>
          </a:p>
          <a:p>
            <a:pPr lvl="1"/>
            <a:endParaRPr lang="en-US"/>
          </a:p>
        </p:txBody>
      </p:sp>
    </p:spTree>
    <p:extLst>
      <p:ext uri="{BB962C8B-B14F-4D97-AF65-F5344CB8AC3E}">
        <p14:creationId xmlns:p14="http://schemas.microsoft.com/office/powerpoint/2010/main" val="839598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a:t>Can we afford to spend resources on tasks that are not mission oriented?</a:t>
            </a:r>
          </a:p>
          <a:p>
            <a:pPr lvl="1"/>
            <a:r>
              <a:rPr lang="en-US" noProof="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(2)</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collections</a:t>
            </a:r>
            <a:r>
              <a:rPr lang="en-US"/>
              <a:t> (corresponding to tables)</a:t>
            </a:r>
          </a:p>
          <a:p>
            <a:r>
              <a:rPr lang="en-US"/>
              <a:t>Each collection contains a list of </a:t>
            </a:r>
            <a:r>
              <a:rPr lang="en-US">
                <a:solidFill>
                  <a:srgbClr val="FF0000"/>
                </a:solidFill>
              </a:rPr>
              <a:t>key-value pairs</a:t>
            </a:r>
          </a:p>
          <a:p>
            <a:pPr lvl="1"/>
            <a:r>
              <a:rPr lang="en-US"/>
              <a:t>Key: a unique string</a:t>
            </a:r>
          </a:p>
          <a:p>
            <a:pPr lvl="2"/>
            <a:r>
              <a:rPr lang="en-US"/>
              <a:t>E.g.: ids, hashes, paths, queries, REST calls</a:t>
            </a:r>
          </a:p>
          <a:p>
            <a:pPr lvl="1"/>
            <a:r>
              <a:rPr lang="en-US"/>
              <a:t>Value: a BLOB (binary large object)</a:t>
            </a:r>
          </a:p>
          <a:p>
            <a:pPr lvl="2"/>
            <a:r>
              <a:rPr lang="en-US"/>
              <a:t>E.g.: text, documents, web pages, multimedia files</a:t>
            </a:r>
          </a:p>
          <a:p>
            <a:endParaRPr lang="en-US"/>
          </a:p>
          <a:p>
            <a:r>
              <a:rPr lang="en-US"/>
              <a:t>Looks like a simple dictionary</a:t>
            </a:r>
          </a:p>
          <a:p>
            <a:pPr lvl="1"/>
            <a:r>
              <a:rPr lang="en-US">
                <a:solidFill>
                  <a:schemeClr val="accent2"/>
                </a:solidFill>
              </a:rPr>
              <a:t>The collection is indexed by key</a:t>
            </a:r>
          </a:p>
          <a:p>
            <a:pPr lvl="1"/>
            <a:r>
              <a:rPr lang="en-US">
                <a:solidFill>
                  <a:schemeClr val="accent2"/>
                </a:solidFill>
              </a:rPr>
              <a:t>The value may contain several information</a:t>
            </a:r>
            <a:endParaRPr lang="en-US"/>
          </a:p>
          <a:p>
            <a:pPr lvl="2"/>
            <a:r>
              <a:rPr lang="en-US"/>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querying</a:t>
            </a:r>
          </a:p>
        </p:txBody>
      </p:sp>
      <p:sp>
        <p:nvSpPr>
          <p:cNvPr id="3" name="Segnaposto contenuto 2"/>
          <p:cNvSpPr>
            <a:spLocks noGrp="1"/>
          </p:cNvSpPr>
          <p:nvPr>
            <p:ph idx="1"/>
          </p:nvPr>
        </p:nvSpPr>
        <p:spPr/>
        <p:txBody>
          <a:bodyPr>
            <a:normAutofit/>
          </a:bodyPr>
          <a:lstStyle/>
          <a:p>
            <a:r>
              <a:rPr lang="en-US"/>
              <a:t>Three simple kinds of query:</a:t>
            </a:r>
          </a:p>
          <a:p>
            <a:pPr lvl="1"/>
            <a:r>
              <a:rPr lang="en-US">
                <a:solidFill>
                  <a:schemeClr val="accent2"/>
                </a:solidFill>
              </a:rPr>
              <a:t>put($key as </a:t>
            </a:r>
            <a:r>
              <a:rPr lang="en-US" err="1">
                <a:solidFill>
                  <a:schemeClr val="accent2"/>
                </a:solidFill>
              </a:rPr>
              <a:t>xs:string</a:t>
            </a:r>
            <a:r>
              <a:rPr lang="en-US">
                <a:solidFill>
                  <a:schemeClr val="accent2"/>
                </a:solidFill>
              </a:rPr>
              <a:t>, $value as item())</a:t>
            </a:r>
          </a:p>
          <a:p>
            <a:pPr lvl="2"/>
            <a:r>
              <a:rPr lang="en-US"/>
              <a:t>Adds a key-value pair to the collection</a:t>
            </a:r>
          </a:p>
          <a:p>
            <a:pPr lvl="2"/>
            <a:r>
              <a:rPr lang="en-US"/>
              <a:t>If the key already exists, the value is replaced</a:t>
            </a:r>
          </a:p>
          <a:p>
            <a:pPr lvl="1"/>
            <a:r>
              <a:rPr lang="en-US">
                <a:solidFill>
                  <a:schemeClr val="accent2"/>
                </a:solidFill>
              </a:rPr>
              <a:t>get($key as </a:t>
            </a:r>
            <a:r>
              <a:rPr lang="en-US" err="1">
                <a:solidFill>
                  <a:schemeClr val="accent2"/>
                </a:solidFill>
              </a:rPr>
              <a:t>xs:string</a:t>
            </a:r>
            <a:r>
              <a:rPr lang="en-US">
                <a:solidFill>
                  <a:schemeClr val="accent2"/>
                </a:solidFill>
              </a:rPr>
              <a:t>) as item()</a:t>
            </a:r>
          </a:p>
          <a:p>
            <a:pPr lvl="2"/>
            <a:r>
              <a:rPr lang="en-US"/>
              <a:t>Returns the value corresponding to the key (if it exists)</a:t>
            </a:r>
          </a:p>
          <a:p>
            <a:pPr lvl="1"/>
            <a:r>
              <a:rPr lang="en-US">
                <a:solidFill>
                  <a:schemeClr val="accent2"/>
                </a:solidFill>
              </a:rPr>
              <a:t>delete($key as </a:t>
            </a:r>
            <a:r>
              <a:rPr lang="en-US" err="1">
                <a:solidFill>
                  <a:schemeClr val="accent2"/>
                </a:solidFill>
              </a:rPr>
              <a:t>xs:string</a:t>
            </a:r>
            <a:r>
              <a:rPr lang="en-US">
                <a:solidFill>
                  <a:schemeClr val="accent2"/>
                </a:solidFill>
              </a:rPr>
              <a:t>)</a:t>
            </a:r>
          </a:p>
          <a:p>
            <a:pPr lvl="2"/>
            <a:r>
              <a:rPr lang="en-US"/>
              <a:t>Deletes the key-value pair</a:t>
            </a:r>
          </a:p>
          <a:p>
            <a:endParaRPr lang="en-US"/>
          </a:p>
          <a:p>
            <a:r>
              <a:rPr lang="en-US"/>
              <a:t>The value is a </a:t>
            </a:r>
            <a:r>
              <a:rPr lang="en-US" i="1">
                <a:solidFill>
                  <a:srgbClr val="FF0000"/>
                </a:solidFill>
              </a:rPr>
              <a:t>black box</a:t>
            </a:r>
            <a:r>
              <a:rPr lang="en-US"/>
              <a:t>: it cannot be queried!</a:t>
            </a:r>
          </a:p>
          <a:p>
            <a:pPr lvl="1"/>
            <a:r>
              <a:rPr lang="en-US"/>
              <a:t>No "where" clauses</a:t>
            </a:r>
          </a:p>
          <a:p>
            <a:pPr lvl="1"/>
            <a:r>
              <a:rPr lang="en-US"/>
              <a:t>No indexes on the values</a:t>
            </a:r>
          </a:p>
          <a:p>
            <a:pPr lvl="1"/>
            <a:r>
              <a:rPr lang="en-US"/>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a:t>Data modeling example: </a:t>
            </a:r>
            <a:br>
              <a:rPr lang="en-US"/>
            </a:br>
            <a:r>
              <a:rPr lang="en-US"/>
              <a:t>key-value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column families </a:t>
            </a:r>
            <a:r>
              <a:rPr lang="en-US"/>
              <a:t>(corresponding to tables)</a:t>
            </a:r>
          </a:p>
          <a:p>
            <a:r>
              <a:rPr lang="en-US"/>
              <a:t>Each column family contains a list of </a:t>
            </a:r>
            <a:r>
              <a:rPr lang="en-US">
                <a:solidFill>
                  <a:srgbClr val="FF0000"/>
                </a:solidFill>
              </a:rPr>
              <a:t>row</a:t>
            </a:r>
            <a:r>
              <a:rPr lang="en-US"/>
              <a:t> in the form of a key-value pair</a:t>
            </a:r>
          </a:p>
          <a:p>
            <a:pPr lvl="1"/>
            <a:r>
              <a:rPr lang="en-US"/>
              <a:t>Key: unique string in the column family</a:t>
            </a:r>
          </a:p>
          <a:p>
            <a:pPr lvl="1"/>
            <a:r>
              <a:rPr lang="en-US"/>
              <a:t>Value: a set of </a:t>
            </a:r>
            <a:r>
              <a:rPr lang="en-US">
                <a:solidFill>
                  <a:srgbClr val="FF0000"/>
                </a:solidFill>
              </a:rPr>
              <a:t>columns</a:t>
            </a:r>
          </a:p>
          <a:p>
            <a:r>
              <a:rPr lang="en-US"/>
              <a:t>Each column is a key-value pair itself</a:t>
            </a:r>
          </a:p>
          <a:p>
            <a:pPr lvl="1"/>
            <a:r>
              <a:rPr lang="en-US"/>
              <a:t>Key: unique string in the row</a:t>
            </a:r>
          </a:p>
          <a:p>
            <a:pPr lvl="1"/>
            <a:r>
              <a:rPr lang="en-US"/>
              <a:t>Value: simple or complex (</a:t>
            </a:r>
            <a:r>
              <a:rPr lang="en-US" i="1" err="1"/>
              <a:t>supercolumn</a:t>
            </a:r>
            <a:r>
              <a:rPr lang="en-US"/>
              <a:t>)</a:t>
            </a:r>
          </a:p>
          <a:p>
            <a:r>
              <a:rPr lang="en-US"/>
              <a:t>Essentially a 2-dimensional key-value store</a:t>
            </a:r>
          </a:p>
          <a:p>
            <a:r>
              <a:rPr lang="en-US">
                <a:solidFill>
                  <a:schemeClr val="accent2"/>
                </a:solidFill>
              </a:rPr>
              <a:t>Rows specify only the columns </a:t>
            </a:r>
            <a:br>
              <a:rPr lang="en-US">
                <a:solidFill>
                  <a:schemeClr val="accent2"/>
                </a:solidFill>
              </a:rPr>
            </a:br>
            <a:r>
              <a:rPr lang="en-US">
                <a:solidFill>
                  <a:schemeClr val="accent2"/>
                </a:solidFill>
              </a:rPr>
              <a:t>for which a value exists</a:t>
            </a:r>
          </a:p>
          <a:p>
            <a:pPr lvl="1"/>
            <a:r>
              <a:rPr lang="en-US"/>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querying</a:t>
            </a:r>
          </a:p>
        </p:txBody>
      </p:sp>
      <p:sp>
        <p:nvSpPr>
          <p:cNvPr id="3" name="Segnaposto contenuto 2"/>
          <p:cNvSpPr>
            <a:spLocks noGrp="1"/>
          </p:cNvSpPr>
          <p:nvPr>
            <p:ph idx="1"/>
          </p:nvPr>
        </p:nvSpPr>
        <p:spPr/>
        <p:txBody>
          <a:bodyPr/>
          <a:lstStyle/>
          <a:p>
            <a:r>
              <a:rPr lang="en-US"/>
              <a:t>The query language expressiveness is in between key-value and document data models</a:t>
            </a:r>
          </a:p>
          <a:p>
            <a:pPr lvl="1"/>
            <a:r>
              <a:rPr lang="en-US"/>
              <a:t>Column indexes are discouraged</a:t>
            </a:r>
          </a:p>
          <a:p>
            <a:pPr lvl="1"/>
            <a:r>
              <a:rPr lang="en-US"/>
              <a:t>Can filter on column values (not always)</a:t>
            </a:r>
          </a:p>
          <a:p>
            <a:pPr lvl="1"/>
            <a:r>
              <a:rPr lang="en-US"/>
              <a:t>Can return more rows with one query</a:t>
            </a:r>
          </a:p>
          <a:p>
            <a:pPr lvl="1"/>
            <a:r>
              <a:rPr lang="en-US"/>
              <a:t>Can select which columns to project</a:t>
            </a:r>
          </a:p>
          <a:p>
            <a:pPr lvl="1"/>
            <a:r>
              <a:rPr lang="en-US"/>
              <a:t>Can update specific columns (not always)</a:t>
            </a:r>
          </a:p>
          <a:p>
            <a:endParaRPr lang="en-US"/>
          </a:p>
          <a:p>
            <a:r>
              <a:rPr lang="en-US"/>
              <a:t>Given the similarity with the relational model, a </a:t>
            </a:r>
            <a:r>
              <a:rPr lang="en-US">
                <a:solidFill>
                  <a:srgbClr val="FF0000"/>
                </a:solidFill>
              </a:rPr>
              <a:t>SQL-like </a:t>
            </a:r>
            <a:r>
              <a:rPr lang="en-US"/>
              <a:t>language is often used</a:t>
            </a:r>
          </a:p>
          <a:p>
            <a:endParaRPr lang="en-US"/>
          </a:p>
        </p:txBody>
      </p:sp>
    </p:spTree>
    <p:extLst>
      <p:ext uri="{BB962C8B-B14F-4D97-AF65-F5344CB8AC3E}">
        <p14:creationId xmlns:p14="http://schemas.microsoft.com/office/powerpoint/2010/main" val="1561845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 columnar</a:t>
            </a:r>
          </a:p>
        </p:txBody>
      </p:sp>
      <p:sp>
        <p:nvSpPr>
          <p:cNvPr id="3" name="Segnaposto contenuto 2"/>
          <p:cNvSpPr>
            <a:spLocks noGrp="1"/>
          </p:cNvSpPr>
          <p:nvPr>
            <p:ph idx="1"/>
          </p:nvPr>
        </p:nvSpPr>
        <p:spPr/>
        <p:txBody>
          <a:bodyPr>
            <a:normAutofit/>
          </a:bodyPr>
          <a:lstStyle/>
          <a:p>
            <a:r>
              <a:rPr lang="en-US"/>
              <a:t>Do not mistake the wide column data model with the columnar storage used for OLAP applications </a:t>
            </a:r>
          </a:p>
          <a:p>
            <a:endParaRPr lang="en-US"/>
          </a:p>
          <a:p>
            <a:endParaRPr lang="en-US"/>
          </a:p>
          <a:p>
            <a:endParaRPr lang="en-US"/>
          </a:p>
          <a:p>
            <a:r>
              <a:rPr lang="en-US"/>
              <a:t>Row-oriented</a:t>
            </a:r>
          </a:p>
          <a:p>
            <a:pPr lvl="1"/>
            <a:r>
              <a:rPr lang="en-US"/>
              <a:t>Pro: inserting a record is easy</a:t>
            </a:r>
          </a:p>
          <a:p>
            <a:pPr lvl="1"/>
            <a:r>
              <a:rPr lang="en-US"/>
              <a:t>Con: several unnecessary data may be accessed when reading a record</a:t>
            </a:r>
          </a:p>
          <a:p>
            <a:r>
              <a:rPr lang="en-US"/>
              <a:t>Column-oriented</a:t>
            </a:r>
          </a:p>
          <a:p>
            <a:pPr lvl="1"/>
            <a:r>
              <a:rPr lang="en-US"/>
              <a:t>Pro: only the required values are accessed</a:t>
            </a:r>
          </a:p>
          <a:p>
            <a:pPr lvl="1"/>
            <a:r>
              <a:rPr lang="en-US"/>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wide-column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a:t>Data that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err="1"/>
              <a:t>Sharding</a:t>
            </a:r>
            <a:r>
              <a:rPr lang="en-US" noProof="0"/>
              <a:t> data</a:t>
            </a:r>
          </a:p>
        </p:txBody>
      </p:sp>
      <p:sp>
        <p:nvSpPr>
          <p:cNvPr id="3" name="Segnaposto testo 2"/>
          <p:cNvSpPr>
            <a:spLocks noGrp="1"/>
          </p:cNvSpPr>
          <p:nvPr>
            <p:ph idx="1"/>
          </p:nvPr>
        </p:nvSpPr>
        <p:spPr/>
        <p:txBody>
          <a:bodyPr/>
          <a:lstStyle/>
          <a:p>
            <a:r>
              <a:rPr lang="en-US"/>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data</a:t>
            </a:r>
          </a:p>
        </p:txBody>
      </p:sp>
      <p:sp>
        <p:nvSpPr>
          <p:cNvPr id="3" name="Segnaposto contenuto 2"/>
          <p:cNvSpPr>
            <a:spLocks noGrp="1"/>
          </p:cNvSpPr>
          <p:nvPr>
            <p:ph sz="quarter" idx="1"/>
          </p:nvPr>
        </p:nvSpPr>
        <p:spPr/>
        <p:txBody>
          <a:bodyPr>
            <a:normAutofit/>
          </a:bodyPr>
          <a:lstStyle/>
          <a:p>
            <a:r>
              <a:rPr lang="en-US" noProof="0"/>
              <a:t>One of the strengths of NoSQL systems is their </a:t>
            </a:r>
            <a:r>
              <a:rPr lang="en-US" noProof="0">
                <a:solidFill>
                  <a:srgbClr val="FF0000"/>
                </a:solidFill>
              </a:rPr>
              <a:t>scale-out capability</a:t>
            </a:r>
            <a:endParaRPr lang="en-US" i="1" noProof="0">
              <a:solidFill>
                <a:srgbClr val="FF0000"/>
              </a:solidFill>
            </a:endParaRPr>
          </a:p>
          <a:p>
            <a:pPr lvl="1"/>
            <a:r>
              <a:rPr lang="en-US" i="1" noProof="0">
                <a:solidFill>
                  <a:srgbClr val="0070C0"/>
                </a:solidFill>
              </a:rPr>
              <a:t>Aggregate data modeling</a:t>
            </a:r>
            <a:r>
              <a:rPr lang="en-US" noProof="0">
                <a:solidFill>
                  <a:srgbClr val="0070C0"/>
                </a:solidFill>
              </a:rPr>
              <a:t>: </a:t>
            </a:r>
            <a:r>
              <a:rPr lang="en-US" noProof="0"/>
              <a:t>well suited for being distributed within a cluster</a:t>
            </a:r>
          </a:p>
          <a:p>
            <a:pPr lvl="1"/>
            <a:r>
              <a:rPr lang="en-US" noProof="0"/>
              <a:t>NoSQL systems can be used in a </a:t>
            </a:r>
            <a:r>
              <a:rPr lang="en-US" noProof="0">
                <a:solidFill>
                  <a:srgbClr val="0070C0"/>
                </a:solidFill>
              </a:rPr>
              <a:t>single server environment </a:t>
            </a:r>
            <a:r>
              <a:rPr lang="en-US" noProof="0"/>
              <a:t>too</a:t>
            </a:r>
          </a:p>
          <a:p>
            <a:pPr lvl="2"/>
            <a:r>
              <a:rPr lang="en-US"/>
              <a:t>Graph databases do not scale as well as the others</a:t>
            </a:r>
            <a:endParaRPr lang="en-US" noProof="0">
              <a:solidFill>
                <a:srgbClr val="0070C0"/>
              </a:solidFill>
            </a:endParaRPr>
          </a:p>
          <a:p>
            <a:r>
              <a:rPr lang="en-US" noProof="0"/>
              <a:t>Two aspects must be considered </a:t>
            </a:r>
            <a:r>
              <a:rPr lang="en-US" noProof="0" err="1"/>
              <a:t>whe</a:t>
            </a:r>
            <a:r>
              <a:rPr lang="en-US"/>
              <a:t>n deploying on a cluster</a:t>
            </a:r>
            <a:endParaRPr lang="en-US" noProof="0"/>
          </a:p>
          <a:p>
            <a:pPr lvl="1"/>
            <a:r>
              <a:rPr lang="en-US" b="1" noProof="0" err="1"/>
              <a:t>Sharding</a:t>
            </a:r>
            <a:r>
              <a:rPr lang="en-US" noProof="0"/>
              <a:t>: </a:t>
            </a:r>
            <a:r>
              <a:rPr lang="en-US" noProof="0">
                <a:solidFill>
                  <a:srgbClr val="0070C0"/>
                </a:solidFill>
              </a:rPr>
              <a:t>distributing the data across different nodes</a:t>
            </a:r>
          </a:p>
          <a:p>
            <a:pPr lvl="1"/>
            <a:r>
              <a:rPr lang="en-US" b="1" noProof="0"/>
              <a:t>Replication</a:t>
            </a:r>
            <a:r>
              <a:rPr lang="en-US" noProof="0"/>
              <a:t>: </a:t>
            </a:r>
            <a:r>
              <a:rPr lang="en-US">
                <a:solidFill>
                  <a:srgbClr val="0070C0"/>
                </a:solidFill>
              </a:rPr>
              <a:t>creating copies of the data on several nodes</a:t>
            </a:r>
            <a:endParaRPr lang="en-US" noProof="0">
              <a:solidFill>
                <a:srgbClr val="0070C0"/>
              </a:solidFill>
            </a:endParaRPr>
          </a:p>
          <a:p>
            <a:pPr lvl="1"/>
            <a:endParaRPr lang="en-US" noProof="0"/>
          </a:p>
          <a:p>
            <a:endParaRPr lang="en-US" noProof="0"/>
          </a:p>
        </p:txBody>
      </p:sp>
    </p:spTree>
    <p:extLst>
      <p:ext uri="{BB962C8B-B14F-4D97-AF65-F5344CB8AC3E}">
        <p14:creationId xmlns:p14="http://schemas.microsoft.com/office/powerpoint/2010/main" val="12532472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err="1"/>
              <a:t>Sharding</a:t>
            </a:r>
            <a:endParaRPr lang="en-US" noProof="0"/>
          </a:p>
        </p:txBody>
      </p:sp>
      <p:sp>
        <p:nvSpPr>
          <p:cNvPr id="7" name="Segnaposto contenuto 2"/>
          <p:cNvSpPr>
            <a:spLocks noGrp="1"/>
          </p:cNvSpPr>
          <p:nvPr>
            <p:ph idx="1"/>
          </p:nvPr>
        </p:nvSpPr>
        <p:spPr/>
        <p:txBody>
          <a:bodyPr>
            <a:normAutofit/>
          </a:bodyPr>
          <a:lstStyle/>
          <a:p>
            <a:r>
              <a:rPr lang="en-US" b="1" err="1"/>
              <a:t>Sharding</a:t>
            </a:r>
            <a:r>
              <a:rPr lang="en-US"/>
              <a:t>: </a:t>
            </a:r>
            <a:r>
              <a:rPr lang="en-US">
                <a:solidFill>
                  <a:srgbClr val="0070C0"/>
                </a:solidFill>
              </a:rPr>
              <a:t>subdividing the data in </a:t>
            </a:r>
            <a:r>
              <a:rPr lang="en-US" i="1">
                <a:solidFill>
                  <a:srgbClr val="0070C0"/>
                </a:solidFill>
              </a:rPr>
              <a:t>shards</a:t>
            </a:r>
            <a:r>
              <a:rPr lang="en-US">
                <a:solidFill>
                  <a:srgbClr val="0070C0"/>
                </a:solidFill>
              </a:rPr>
              <a:t> that are stored in different machines</a:t>
            </a:r>
          </a:p>
          <a:p>
            <a:pPr lvl="1"/>
            <a:r>
              <a:rPr lang="en-US"/>
              <a:t>Intrinsic in a distributed DB</a:t>
            </a:r>
          </a:p>
          <a:p>
            <a:pPr lvl="1"/>
            <a:r>
              <a:rPr lang="en-US"/>
              <a:t>Improves the efficiency of the system</a:t>
            </a:r>
          </a:p>
          <a:p>
            <a:pPr lvl="2"/>
            <a:r>
              <a:rPr lang="en-US"/>
              <a:t>Read/write operations are distributed</a:t>
            </a:r>
          </a:p>
          <a:p>
            <a:endParaRPr lang="en-US"/>
          </a:p>
          <a:p>
            <a:endParaRPr lang="en-US"/>
          </a:p>
          <a:p>
            <a:endParaRPr lang="en-US"/>
          </a:p>
          <a:p>
            <a:endParaRPr lang="en-US"/>
          </a:p>
          <a:p>
            <a:r>
              <a:rPr lang="en-US"/>
              <a:t>A good </a:t>
            </a:r>
            <a:r>
              <a:rPr lang="en-US" i="1" err="1"/>
              <a:t>sharding</a:t>
            </a:r>
            <a:r>
              <a:rPr lang="en-US" i="1"/>
              <a:t> strategy </a:t>
            </a:r>
            <a:r>
              <a:rPr lang="en-US"/>
              <a:t>is </a:t>
            </a:r>
            <a:r>
              <a:rPr lang="en-US" b="1"/>
              <a:t>fundamental </a:t>
            </a:r>
            <a:r>
              <a:rPr lang="en-US"/>
              <a:t>to optimize performances</a:t>
            </a:r>
          </a:p>
          <a:p>
            <a:pPr lvl="1"/>
            <a:r>
              <a:rPr lang="en-US"/>
              <a:t>Usually based on one or more fields composing the </a:t>
            </a:r>
            <a:r>
              <a:rPr lang="en-US" err="1"/>
              <a:t>sharding</a:t>
            </a:r>
            <a:r>
              <a:rPr lang="en-US"/>
              <a:t> key</a:t>
            </a:r>
          </a:p>
        </p:txBody>
      </p:sp>
    </p:spTree>
    <p:extLst>
      <p:ext uri="{BB962C8B-B14F-4D97-AF65-F5344CB8AC3E}">
        <p14:creationId xmlns:p14="http://schemas.microsoft.com/office/powerpoint/2010/main" val="1523342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strategy</a:t>
            </a:r>
          </a:p>
        </p:txBody>
      </p:sp>
      <p:sp>
        <p:nvSpPr>
          <p:cNvPr id="3" name="Segnaposto contenuto 2"/>
          <p:cNvSpPr>
            <a:spLocks noGrp="1"/>
          </p:cNvSpPr>
          <p:nvPr>
            <p:ph sz="quarter" idx="1"/>
          </p:nvPr>
        </p:nvSpPr>
        <p:spPr/>
        <p:txBody>
          <a:bodyPr>
            <a:normAutofit/>
          </a:bodyPr>
          <a:lstStyle/>
          <a:p>
            <a:r>
              <a:rPr lang="en-US" noProof="0"/>
              <a:t>Thumbs-up rules for a </a:t>
            </a:r>
            <a:r>
              <a:rPr lang="en-US" noProof="0" err="1"/>
              <a:t>sharding</a:t>
            </a:r>
            <a:r>
              <a:rPr lang="en-US" noProof="0"/>
              <a:t> strategy:</a:t>
            </a:r>
          </a:p>
          <a:p>
            <a:pPr marL="201216" indent="-201216">
              <a:buFont typeface="+mj-lt"/>
              <a:buAutoNum type="arabicPeriod"/>
            </a:pPr>
            <a:r>
              <a:rPr lang="en-US" noProof="0">
                <a:solidFill>
                  <a:srgbClr val="0070C0"/>
                </a:solidFill>
              </a:rPr>
              <a:t> Data-locality: stores the data close to those that need to access them</a:t>
            </a:r>
          </a:p>
          <a:p>
            <a:pPr lvl="1"/>
            <a:r>
              <a:rPr lang="en-US" noProof="0"/>
              <a:t>E.g., store orders of Italian customers in the European data center</a:t>
            </a:r>
          </a:p>
          <a:p>
            <a:pPr marL="201216" indent="-201216">
              <a:buFont typeface="+mj-lt"/>
              <a:buAutoNum type="arabicPeriod"/>
            </a:pPr>
            <a:r>
              <a:rPr lang="en-US" noProof="0">
                <a:solidFill>
                  <a:srgbClr val="0070C0"/>
                </a:solidFill>
              </a:rPr>
              <a:t> Keep a balanced distribution</a:t>
            </a:r>
          </a:p>
          <a:p>
            <a:pPr lvl="1"/>
            <a:r>
              <a:rPr lang="en-US" noProof="0"/>
              <a:t>Each node should have the same percentage </a:t>
            </a:r>
            <a:r>
              <a:rPr lang="en-US"/>
              <a:t>of data (more or less)</a:t>
            </a:r>
            <a:endParaRPr lang="en-US" noProof="0"/>
          </a:p>
          <a:p>
            <a:pPr marL="201216" indent="-201216">
              <a:buFont typeface="+mj-lt"/>
              <a:buAutoNum type="arabicPeriod"/>
            </a:pPr>
            <a:r>
              <a:rPr lang="en-US" noProof="0">
                <a:solidFill>
                  <a:srgbClr val="0070C0"/>
                </a:solidFill>
              </a:rPr>
              <a:t> Keep together the data that must be accessed together</a:t>
            </a:r>
          </a:p>
          <a:p>
            <a:pPr lvl="1"/>
            <a:r>
              <a:rPr lang="en-US" noProof="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Hash strategy: a hash function is used to allocate data to partitions</a:t>
            </a:r>
          </a:p>
          <a:p>
            <a:pPr lvl="1"/>
            <a:r>
              <a:rPr lang="en-US"/>
              <a:t>Adopted by DynamoDB and Cassandra</a:t>
            </a:r>
          </a:p>
          <a:p>
            <a:pPr lvl="1"/>
            <a:r>
              <a:rPr lang="en-US"/>
              <a:t>Pro: ensures even data distribution across nodes </a:t>
            </a:r>
            <a:r>
              <a:rPr lang="en-US">
                <a:sym typeface="Wingdings" panose="05000000000000000000" pitchFamily="2" charset="2"/>
              </a:rPr>
              <a:t> massive scalability</a:t>
            </a:r>
            <a:endParaRPr lang="en-US"/>
          </a:p>
          <a:p>
            <a:pPr lvl="1"/>
            <a:r>
              <a:rPr lang="en-US"/>
              <a:t>Pro: new nodes can be added without heavy data redistribution</a:t>
            </a:r>
          </a:p>
          <a:p>
            <a:pPr lvl="1"/>
            <a:r>
              <a:rPr lang="en-US"/>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Range strategy: each partition contains a range of sorted data</a:t>
            </a:r>
          </a:p>
          <a:p>
            <a:pPr lvl="1"/>
            <a:r>
              <a:rPr lang="en-US"/>
              <a:t>Adopted by HBase</a:t>
            </a:r>
          </a:p>
          <a:p>
            <a:pPr lvl="1"/>
            <a:r>
              <a:rPr lang="en-US"/>
              <a:t>Pro: efficiently run range queries that work on the </a:t>
            </a:r>
            <a:r>
              <a:rPr lang="en-US" err="1"/>
              <a:t>sharding</a:t>
            </a:r>
            <a:r>
              <a:rPr lang="en-US"/>
              <a:t> key values</a:t>
            </a:r>
          </a:p>
          <a:p>
            <a:pPr lvl="1"/>
            <a:r>
              <a:rPr lang="en-US"/>
              <a:t>Con: global ordering often generates hot spots </a:t>
            </a:r>
            <a:r>
              <a:rPr lang="en-US">
                <a:sym typeface="Wingdings" panose="05000000000000000000" pitchFamily="2" charset="2"/>
              </a:rPr>
              <a:t> risk of </a:t>
            </a:r>
            <a:r>
              <a:rPr lang="en-US"/>
              <a:t>bottlenecks </a:t>
            </a:r>
          </a:p>
          <a:p>
            <a:pPr lvl="1"/>
            <a:r>
              <a:rPr lang="en-US"/>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endParaRPr lang="en-US" noProof="0"/>
          </a:p>
        </p:txBody>
      </p:sp>
      <p:sp>
        <p:nvSpPr>
          <p:cNvPr id="3" name="Segnaposto contenuto 2"/>
          <p:cNvSpPr>
            <a:spLocks noGrp="1"/>
          </p:cNvSpPr>
          <p:nvPr>
            <p:ph sz="quarter" idx="1"/>
          </p:nvPr>
        </p:nvSpPr>
        <p:spPr/>
        <p:txBody>
          <a:bodyPr>
            <a:normAutofit/>
          </a:bodyPr>
          <a:lstStyle/>
          <a:p>
            <a:r>
              <a:rPr lang="en-US" noProof="0"/>
              <a:t>Auto-</a:t>
            </a:r>
            <a:r>
              <a:rPr lang="en-US" noProof="0" err="1"/>
              <a:t>sharding</a:t>
            </a:r>
            <a:r>
              <a:rPr lang="en-US" noProof="0"/>
              <a:t>: the database distributes the data according to the workload</a:t>
            </a:r>
          </a:p>
          <a:p>
            <a:endParaRPr lang="en-US"/>
          </a:p>
          <a:p>
            <a:endParaRPr lang="en-US"/>
          </a:p>
          <a:p>
            <a:endParaRPr lang="en-US"/>
          </a:p>
          <a:p>
            <a:endParaRPr lang="en-US"/>
          </a:p>
          <a:p>
            <a:endParaRPr lang="en-US"/>
          </a:p>
          <a:p>
            <a:r>
              <a:rPr lang="en-US"/>
              <a:t>Beware: redefining (or choosing later) the </a:t>
            </a:r>
            <a:r>
              <a:rPr lang="en-US" err="1"/>
              <a:t>sharding</a:t>
            </a:r>
            <a:r>
              <a:rPr lang="en-US"/>
              <a:t> strategy can be quite expensive</a:t>
            </a:r>
            <a:endParaRPr lang="en-US" noProof="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Replication</a:t>
            </a:r>
          </a:p>
        </p:txBody>
      </p:sp>
      <p:sp>
        <p:nvSpPr>
          <p:cNvPr id="5" name="Segnaposto contenuto 2"/>
          <p:cNvSpPr>
            <a:spLocks noGrp="1"/>
          </p:cNvSpPr>
          <p:nvPr>
            <p:ph idx="1"/>
          </p:nvPr>
        </p:nvSpPr>
        <p:spPr/>
        <p:txBody>
          <a:bodyPr>
            <a:normAutofit/>
          </a:bodyPr>
          <a:lstStyle/>
          <a:p>
            <a:r>
              <a:rPr lang="en-US" b="1"/>
              <a:t>Replication</a:t>
            </a:r>
            <a:r>
              <a:rPr lang="en-US"/>
              <a:t>: the data is </a:t>
            </a:r>
            <a:r>
              <a:rPr lang="en-US">
                <a:solidFill>
                  <a:srgbClr val="0070C0"/>
                </a:solidFill>
              </a:rPr>
              <a:t>copied </a:t>
            </a:r>
            <a:r>
              <a:rPr lang="en-US"/>
              <a:t>on several nodes</a:t>
            </a:r>
          </a:p>
          <a:p>
            <a:pPr lvl="1"/>
            <a:r>
              <a:rPr lang="en-US"/>
              <a:t>Improves the robustness of the system</a:t>
            </a:r>
          </a:p>
          <a:p>
            <a:pPr lvl="2"/>
            <a:r>
              <a:rPr lang="en-US"/>
              <a:t>In case of node failure, replicas prevent data loss</a:t>
            </a:r>
          </a:p>
          <a:p>
            <a:pPr lvl="1"/>
            <a:r>
              <a:rPr lang="en-US"/>
              <a:t>Improves the efficiency of the system</a:t>
            </a:r>
          </a:p>
          <a:p>
            <a:pPr lvl="2"/>
            <a:r>
              <a:rPr lang="en-US"/>
              <a:t>More users read the same data from different copies, in parallel</a:t>
            </a:r>
          </a:p>
          <a:p>
            <a:pPr lvl="2"/>
            <a:r>
              <a:rPr lang="en-US"/>
              <a:t>Higher chance of enforcing data-locality</a:t>
            </a:r>
          </a:p>
          <a:p>
            <a:r>
              <a:rPr lang="en-US"/>
              <a:t>How to distribute the replicas?</a:t>
            </a:r>
          </a:p>
          <a:p>
            <a:pPr lvl="1"/>
            <a:r>
              <a:rPr lang="en-US"/>
              <a:t>Random (possibly </a:t>
            </a:r>
            <a:r>
              <a:rPr lang="en-US" i="1"/>
              <a:t>topology-aware</a:t>
            </a:r>
            <a:r>
              <a:rPr lang="en-US"/>
              <a:t>) distribution of each record</a:t>
            </a:r>
          </a:p>
          <a:p>
            <a:pPr lvl="2"/>
            <a:r>
              <a:rPr lang="en-US"/>
              <a:t>Similarly to HDFS blocks</a:t>
            </a:r>
          </a:p>
          <a:p>
            <a:pPr lvl="1"/>
            <a:r>
              <a:rPr lang="en-US"/>
              <a:t>Replication of entire instances</a:t>
            </a:r>
          </a:p>
          <a:p>
            <a:r>
              <a:rPr lang="en-US"/>
              <a:t>Main issue: each update must be pushed to every replica</a:t>
            </a:r>
          </a:p>
          <a:p>
            <a:pPr lvl="1"/>
            <a:r>
              <a:rPr lang="en-US"/>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7" name="Segnaposto contenuto 2"/>
          <p:cNvSpPr>
            <a:spLocks noGrp="1"/>
          </p:cNvSpPr>
          <p:nvPr>
            <p:ph idx="1"/>
          </p:nvPr>
        </p:nvSpPr>
        <p:spPr/>
        <p:txBody>
          <a:bodyPr>
            <a:normAutofit/>
          </a:bodyPr>
          <a:lstStyle/>
          <a:p>
            <a:r>
              <a:rPr lang="en-US">
                <a:solidFill>
                  <a:srgbClr val="FF0000"/>
                </a:solidFill>
              </a:rPr>
              <a:t>Master</a:t>
            </a:r>
          </a:p>
          <a:p>
            <a:pPr lvl="1"/>
            <a:r>
              <a:rPr lang="en-US"/>
              <a:t>It’s the manager of the data</a:t>
            </a:r>
          </a:p>
          <a:p>
            <a:pPr lvl="1"/>
            <a:r>
              <a:rPr lang="en-US">
                <a:solidFill>
                  <a:srgbClr val="0070C0"/>
                </a:solidFill>
              </a:rPr>
              <a:t>Handles each and every write operation</a:t>
            </a:r>
          </a:p>
          <a:p>
            <a:pPr lvl="1"/>
            <a:r>
              <a:rPr lang="en-US"/>
              <a:t>Can be chosen or drawn</a:t>
            </a:r>
          </a:p>
          <a:p>
            <a:r>
              <a:rPr lang="en-US">
                <a:solidFill>
                  <a:srgbClr val="FF0000"/>
                </a:solidFill>
              </a:rPr>
              <a:t>Slaves </a:t>
            </a:r>
          </a:p>
          <a:p>
            <a:pPr lvl="1"/>
            <a:r>
              <a:rPr lang="en-US"/>
              <a:t>Enable read operations</a:t>
            </a:r>
          </a:p>
          <a:p>
            <a:pPr lvl="1"/>
            <a:r>
              <a:rPr lang="en-US"/>
              <a:t>In sync with the master</a:t>
            </a:r>
          </a:p>
          <a:p>
            <a:pPr lvl="1"/>
            <a:r>
              <a:rPr lang="en-US"/>
              <a:t>Can become master</a:t>
            </a:r>
            <a:br>
              <a:rPr lang="en-US"/>
            </a:br>
            <a:r>
              <a:rPr lang="en-US"/>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3" name="Segnaposto contenuto 2"/>
          <p:cNvSpPr>
            <a:spLocks noGrp="1"/>
          </p:cNvSpPr>
          <p:nvPr>
            <p:ph idx="1"/>
          </p:nvPr>
        </p:nvSpPr>
        <p:spPr/>
        <p:txBody>
          <a:bodyPr>
            <a:normAutofit/>
          </a:bodyPr>
          <a:lstStyle/>
          <a:p>
            <a:r>
              <a:rPr lang="en-US" b="1" noProof="0"/>
              <a:t>Pros</a:t>
            </a:r>
          </a:p>
          <a:p>
            <a:pPr lvl="1"/>
            <a:r>
              <a:rPr lang="en-US" noProof="0"/>
              <a:t>Easily handles many read requests</a:t>
            </a:r>
          </a:p>
          <a:p>
            <a:pPr lvl="2"/>
            <a:r>
              <a:rPr lang="en-US" noProof="0"/>
              <a:t>Slaves do not need the master to perform reads</a:t>
            </a:r>
          </a:p>
          <a:p>
            <a:pPr lvl="1"/>
            <a:r>
              <a:rPr lang="en-US" noProof="0"/>
              <a:t>Useful when the workload mainly consists of reads</a:t>
            </a:r>
          </a:p>
          <a:p>
            <a:pPr lvl="1"/>
            <a:r>
              <a:rPr lang="en-US"/>
              <a:t>Useful to avoid write conflicts</a:t>
            </a:r>
            <a:endParaRPr lang="en-US" noProof="0"/>
          </a:p>
          <a:p>
            <a:r>
              <a:rPr lang="en-US" b="1" noProof="0"/>
              <a:t>Cons</a:t>
            </a:r>
          </a:p>
          <a:p>
            <a:pPr lvl="1"/>
            <a:r>
              <a:rPr lang="en-US" noProof="0">
                <a:solidFill>
                  <a:srgbClr val="FF0000"/>
                </a:solidFill>
              </a:rPr>
              <a:t>The master is a bottleneck</a:t>
            </a:r>
          </a:p>
          <a:p>
            <a:pPr lvl="2"/>
            <a:r>
              <a:rPr lang="en-US" b="1" noProof="0"/>
              <a:t>Only the master can handle writes</a:t>
            </a:r>
          </a:p>
          <a:p>
            <a:pPr lvl="2"/>
            <a:r>
              <a:rPr lang="en-US"/>
              <a:t>In case of failure, a new master must be drawn</a:t>
            </a:r>
            <a:endParaRPr lang="en-US" noProof="0"/>
          </a:p>
          <a:p>
            <a:pPr lvl="1"/>
            <a:r>
              <a:rPr lang="en-US" noProof="0"/>
              <a:t>Delay in write propagation can be a source of inconsistency</a:t>
            </a:r>
          </a:p>
          <a:p>
            <a:pPr lvl="2"/>
            <a:r>
              <a:rPr lang="en-US"/>
              <a:t>Two users may read different values at the same time</a:t>
            </a:r>
          </a:p>
          <a:p>
            <a:pPr lvl="2"/>
            <a:r>
              <a:rPr lang="en-US">
                <a:solidFill>
                  <a:srgbClr val="FF0000"/>
                </a:solidFill>
              </a:rPr>
              <a:t>Read inconsistency can be problematic, but are relatively limited in time</a:t>
            </a:r>
            <a:endParaRPr lang="en-US"/>
          </a:p>
          <a:p>
            <a:pPr lvl="1"/>
            <a:r>
              <a:rPr lang="en-US" noProof="0"/>
              <a:t>Not ideal </a:t>
            </a:r>
            <a:r>
              <a:rPr lang="en-US"/>
              <a:t>when the workload mainly consists of writes</a:t>
            </a:r>
            <a:endParaRPr lang="en-US" noProof="0"/>
          </a:p>
        </p:txBody>
      </p:sp>
    </p:spTree>
    <p:extLst>
      <p:ext uri="{BB962C8B-B14F-4D97-AF65-F5344CB8AC3E}">
        <p14:creationId xmlns:p14="http://schemas.microsoft.com/office/powerpoint/2010/main" val="4277417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a:t>Peer-to-Peer Replication</a:t>
            </a:r>
          </a:p>
        </p:txBody>
      </p:sp>
      <p:sp>
        <p:nvSpPr>
          <p:cNvPr id="7" name="Segnaposto contenuto 2"/>
          <p:cNvSpPr>
            <a:spLocks noGrp="1"/>
          </p:cNvSpPr>
          <p:nvPr>
            <p:ph idx="1"/>
          </p:nvPr>
        </p:nvSpPr>
        <p:spPr/>
        <p:txBody>
          <a:bodyPr>
            <a:normAutofit/>
          </a:bodyPr>
          <a:lstStyle/>
          <a:p>
            <a:r>
              <a:rPr lang="en-US"/>
              <a:t>Each node has the same importance</a:t>
            </a:r>
          </a:p>
          <a:p>
            <a:r>
              <a:rPr lang="en-US">
                <a:solidFill>
                  <a:srgbClr val="0070C0"/>
                </a:solidFill>
              </a:rPr>
              <a:t>Each node can handle write operations</a:t>
            </a:r>
          </a:p>
          <a:p>
            <a:r>
              <a:rPr lang="en-US"/>
              <a:t>The loss of a node does not </a:t>
            </a:r>
            <a:br>
              <a:rPr lang="en-US"/>
            </a:br>
            <a:r>
              <a:rPr lang="en-US"/>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a:t>You will find all you need in these slides</a:t>
            </a:r>
          </a:p>
          <a:p>
            <a:endParaRPr lang="en-US" noProof="0"/>
          </a:p>
          <a:p>
            <a:r>
              <a:rPr lang="en-US" noProof="0"/>
              <a:t>However, keeping up the pace with data platforms and cloud is hard</a:t>
            </a:r>
          </a:p>
          <a:p>
            <a:pPr lvl="1"/>
            <a:r>
              <a:rPr lang="en-US" noProof="0"/>
              <a:t>There is a rapid development of technologies, and not all of them will survive</a:t>
            </a:r>
          </a:p>
          <a:p>
            <a:pPr lvl="1"/>
            <a:r>
              <a:rPr lang="en-US" noProof="0"/>
              <a:t>Books are easily outdated with respect to cutting-edge services and technologies</a:t>
            </a:r>
          </a:p>
          <a:p>
            <a:pPr lvl="1"/>
            <a:r>
              <a:rPr lang="en-US" noProof="0"/>
              <a:t>Research papers (often) describe solutions that are not commercial yet</a:t>
            </a:r>
          </a:p>
          <a:p>
            <a:pPr lvl="1"/>
            <a:r>
              <a:rPr lang="en-US" noProof="0"/>
              <a:t>(IRL) You will need to deal with a lot of (bad) documentation, online articles, etc.</a:t>
            </a:r>
          </a:p>
          <a:p>
            <a:endParaRPr lang="en-US" noProof="0"/>
          </a:p>
          <a:p>
            <a:r>
              <a:rPr lang="en-US" noProof="0"/>
              <a:t>Rule of thumb</a:t>
            </a:r>
          </a:p>
          <a:p>
            <a:pPr lvl="1"/>
            <a:r>
              <a:rPr lang="en-US" noProof="0"/>
              <a:t>Understand the general concepts </a:t>
            </a:r>
          </a:p>
          <a:p>
            <a:pPr lvl="1"/>
            <a:r>
              <a:rPr lang="en-US" noProof="0"/>
              <a:t>Do not be afraid of change</a:t>
            </a:r>
          </a:p>
          <a:p>
            <a:pPr lvl="1"/>
            <a:r>
              <a:rPr lang="en-US"/>
              <a:t>Connect the dots… and ask questions!</a:t>
            </a:r>
            <a:endParaRPr lang="en-US" noProof="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Peer-to-Peer Replication</a:t>
            </a:r>
          </a:p>
        </p:txBody>
      </p:sp>
      <p:sp>
        <p:nvSpPr>
          <p:cNvPr id="3" name="Segnaposto contenuto 2"/>
          <p:cNvSpPr>
            <a:spLocks noGrp="1"/>
          </p:cNvSpPr>
          <p:nvPr>
            <p:ph idx="1"/>
          </p:nvPr>
        </p:nvSpPr>
        <p:spPr/>
        <p:txBody>
          <a:bodyPr/>
          <a:lstStyle/>
          <a:p>
            <a:r>
              <a:rPr lang="en-US" b="1" noProof="0"/>
              <a:t>Pro</a:t>
            </a:r>
          </a:p>
          <a:p>
            <a:pPr lvl="1"/>
            <a:r>
              <a:rPr lang="en-US" noProof="0"/>
              <a:t>The failure of a node does not interrupt read nor write requests</a:t>
            </a:r>
          </a:p>
          <a:p>
            <a:pPr lvl="1"/>
            <a:r>
              <a:rPr lang="en-US" noProof="0"/>
              <a:t>Write performances easily scale by adding new nodes</a:t>
            </a:r>
          </a:p>
          <a:p>
            <a:r>
              <a:rPr lang="en-US" b="1" noProof="0"/>
              <a:t>Cons</a:t>
            </a:r>
          </a:p>
          <a:p>
            <a:pPr lvl="1"/>
            <a:r>
              <a:rPr lang="en-US" noProof="0">
                <a:solidFill>
                  <a:srgbClr val="FF0000"/>
                </a:solidFill>
              </a:rPr>
              <a:t>Conflicts! </a:t>
            </a:r>
          </a:p>
          <a:p>
            <a:pPr lvl="1"/>
            <a:r>
              <a:rPr lang="en-US"/>
              <a:t>Delay in write propagation can be a source of inconsistency</a:t>
            </a:r>
          </a:p>
          <a:p>
            <a:pPr lvl="2"/>
            <a:r>
              <a:rPr lang="en-US" noProof="0"/>
              <a:t>S</a:t>
            </a:r>
            <a:r>
              <a:rPr lang="en-US" err="1"/>
              <a:t>ame</a:t>
            </a:r>
            <a:r>
              <a:rPr lang="en-US"/>
              <a:t> as with master-slave replication</a:t>
            </a:r>
            <a:endParaRPr lang="en-US" noProof="0"/>
          </a:p>
          <a:p>
            <a:pPr lvl="1"/>
            <a:r>
              <a:rPr lang="en-US" noProof="0"/>
              <a:t>Two users may update the same value from different replicas</a:t>
            </a:r>
            <a:endParaRPr lang="en-US"/>
          </a:p>
          <a:p>
            <a:pPr lvl="2"/>
            <a:r>
              <a:rPr lang="en-US" noProof="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Handling conflicts</a:t>
            </a:r>
            <a:endParaRPr lang="en-US" noProof="0"/>
          </a:p>
        </p:txBody>
      </p:sp>
      <p:sp>
        <p:nvSpPr>
          <p:cNvPr id="4" name="Segnaposto contenuto 3"/>
          <p:cNvSpPr>
            <a:spLocks noGrp="1"/>
          </p:cNvSpPr>
          <p:nvPr>
            <p:ph idx="1"/>
          </p:nvPr>
        </p:nvSpPr>
        <p:spPr/>
        <p:txBody>
          <a:bodyPr>
            <a:normAutofit/>
          </a:bodyPr>
          <a:lstStyle/>
          <a:p>
            <a:r>
              <a:rPr lang="en-US" noProof="0"/>
              <a:t>Read conflicts</a:t>
            </a:r>
          </a:p>
          <a:p>
            <a:pPr lvl="1"/>
            <a:r>
              <a:rPr lang="en-US">
                <a:solidFill>
                  <a:schemeClr val="accent2"/>
                </a:solidFill>
              </a:rPr>
              <a:t>Tolerate conflicts</a:t>
            </a:r>
            <a:r>
              <a:rPr lang="en-US"/>
              <a:t>:</a:t>
            </a:r>
            <a:r>
              <a:rPr lang="en-US">
                <a:solidFill>
                  <a:srgbClr val="FF0000"/>
                </a:solidFill>
              </a:rPr>
              <a:t> </a:t>
            </a:r>
            <a:r>
              <a:rPr lang="en-US"/>
              <a:t>the </a:t>
            </a:r>
            <a:r>
              <a:rPr lang="en-US" i="1"/>
              <a:t>inconsistency window </a:t>
            </a:r>
            <a:r>
              <a:rPr lang="en-US"/>
              <a:t>is usually limited</a:t>
            </a:r>
            <a:endParaRPr lang="en-US" i="1"/>
          </a:p>
          <a:p>
            <a:pPr lvl="1"/>
            <a:r>
              <a:rPr lang="en-US" i="1" noProof="0">
                <a:solidFill>
                  <a:schemeClr val="accent2"/>
                </a:solidFill>
              </a:rPr>
              <a:t>Read-your-writes</a:t>
            </a:r>
            <a:r>
              <a:rPr lang="en-US" noProof="0"/>
              <a:t>:</a:t>
            </a:r>
            <a:r>
              <a:rPr lang="en-US"/>
              <a:t> read consistency is guaranteed for the data written by the same user</a:t>
            </a:r>
          </a:p>
          <a:p>
            <a:pPr lvl="2"/>
            <a:r>
              <a:rPr lang="en-US"/>
              <a:t>Applies only to reads that immediately follow a write operation</a:t>
            </a:r>
          </a:p>
          <a:p>
            <a:pPr lvl="2"/>
            <a:r>
              <a:rPr lang="en-US" noProof="0"/>
              <a:t>One way is to associate a user to a node (risk: unbalanced workloads)</a:t>
            </a:r>
          </a:p>
          <a:p>
            <a:pPr lvl="2"/>
            <a:r>
              <a:rPr lang="en-US"/>
              <a:t>Typically, versioning fields are used to ensure that the up-to-date version is read</a:t>
            </a:r>
            <a:endParaRPr lang="en-US" noProof="0"/>
          </a:p>
          <a:p>
            <a:r>
              <a:rPr lang="en-US" noProof="0"/>
              <a:t>Write conflicts (P2P model)</a:t>
            </a:r>
          </a:p>
          <a:p>
            <a:pPr lvl="1"/>
            <a:r>
              <a:rPr lang="en-US" noProof="0">
                <a:solidFill>
                  <a:srgbClr val="0070C0"/>
                </a:solidFill>
              </a:rPr>
              <a:t>Last write wins: </a:t>
            </a:r>
            <a:r>
              <a:rPr lang="en-US" noProof="0"/>
              <a:t>in case of conflict, the latest update overrides the others</a:t>
            </a:r>
          </a:p>
          <a:p>
            <a:pPr lvl="1"/>
            <a:r>
              <a:rPr lang="en-US">
                <a:solidFill>
                  <a:srgbClr val="0070C0"/>
                </a:solidFill>
              </a:rPr>
              <a:t>Conflict prevention</a:t>
            </a:r>
            <a:r>
              <a:rPr lang="en-US"/>
              <a:t>: enforce writes on the most recent version by verifying that the value hasn’t changed since the last read</a:t>
            </a:r>
          </a:p>
          <a:p>
            <a:pPr lvl="1"/>
            <a:r>
              <a:rPr lang="en-US" noProof="0">
                <a:solidFill>
                  <a:srgbClr val="0070C0"/>
                </a:solidFill>
              </a:rPr>
              <a:t>Conflict detection</a:t>
            </a:r>
            <a:r>
              <a:rPr lang="en-US" noProof="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quorum mechanism</a:t>
            </a:r>
            <a:endParaRPr lang="en-US" noProof="0"/>
          </a:p>
        </p:txBody>
      </p:sp>
      <p:sp>
        <p:nvSpPr>
          <p:cNvPr id="4" name="Segnaposto contenuto 3"/>
          <p:cNvSpPr>
            <a:spLocks noGrp="1"/>
          </p:cNvSpPr>
          <p:nvPr>
            <p:ph idx="1"/>
          </p:nvPr>
        </p:nvSpPr>
        <p:spPr/>
        <p:txBody>
          <a:bodyPr>
            <a:normAutofit/>
          </a:bodyPr>
          <a:lstStyle/>
          <a:p>
            <a:r>
              <a:rPr lang="en-US"/>
              <a:t>The </a:t>
            </a:r>
            <a:r>
              <a:rPr lang="en-US">
                <a:solidFill>
                  <a:srgbClr val="FF0000"/>
                </a:solidFill>
              </a:rPr>
              <a:t>quorum mechanism </a:t>
            </a:r>
            <a:r>
              <a:rPr lang="en-US"/>
              <a:t>ensures consistent IO under replication</a:t>
            </a:r>
          </a:p>
          <a:p>
            <a:pPr lvl="1"/>
            <a:r>
              <a:rPr lang="en-US"/>
              <a:t>Based on contacting a majority of the nodes responsible for certain data </a:t>
            </a:r>
          </a:p>
          <a:p>
            <a:pPr lvl="1"/>
            <a:r>
              <a:rPr lang="en-US"/>
              <a:t>The quorum is the minimum number of nodes that a distributed operation has to obtain in order to be allowed to perform an operation on a replicated data item</a:t>
            </a:r>
          </a:p>
          <a:p>
            <a:r>
              <a:rPr lang="en-US"/>
              <a:t>Each data item has N replicas</a:t>
            </a:r>
          </a:p>
          <a:p>
            <a:pPr lvl="1"/>
            <a:r>
              <a:rPr lang="en-US"/>
              <a:t>Writing quorum: W &gt; N/2</a:t>
            </a:r>
          </a:p>
          <a:p>
            <a:pPr lvl="2"/>
            <a:r>
              <a:rPr lang="en-US"/>
              <a:t>The write operation is allowed only if W replicas can be updated</a:t>
            </a:r>
          </a:p>
          <a:p>
            <a:pPr lvl="2"/>
            <a:r>
              <a:rPr lang="en-US"/>
              <a:t>Ensures that two write operations cannot occur concurrently</a:t>
            </a:r>
          </a:p>
          <a:p>
            <a:pPr lvl="1"/>
            <a:r>
              <a:rPr lang="en-US"/>
              <a:t>Reading quorum: R &gt; N-W</a:t>
            </a:r>
          </a:p>
          <a:p>
            <a:pPr lvl="2"/>
            <a:r>
              <a:rPr lang="en-US"/>
              <a:t>The read operation is allowed only if R replicas can be read</a:t>
            </a:r>
          </a:p>
          <a:p>
            <a:pPr lvl="2"/>
            <a:r>
              <a:rPr lang="en-US"/>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Managing consistency</a:t>
            </a:r>
          </a:p>
        </p:txBody>
      </p:sp>
      <p:sp>
        <p:nvSpPr>
          <p:cNvPr id="3" name="Segnaposto testo 2"/>
          <p:cNvSpPr>
            <a:spLocks noGrp="1"/>
          </p:cNvSpPr>
          <p:nvPr>
            <p:ph idx="1"/>
          </p:nvPr>
        </p:nvSpPr>
        <p:spPr/>
        <p:txBody>
          <a:bodyPr/>
          <a:lstStyle/>
          <a:p>
            <a:r>
              <a:rPr lang="en-US" noProof="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r>
              <a:rPr lang="en-US"/>
              <a:t>RDBMS come from decades of widespread usage</a:t>
            </a:r>
          </a:p>
          <a:p>
            <a:pPr lvl="1"/>
            <a:r>
              <a:rPr lang="en-US"/>
              <a:t>Strong focus on data consistency</a:t>
            </a:r>
          </a:p>
          <a:p>
            <a:pPr lvl="1"/>
            <a:r>
              <a:rPr lang="en-US"/>
              <a:t>Years of research activities to optimize performances</a:t>
            </a:r>
          </a:p>
          <a:p>
            <a:pPr lvl="1"/>
            <a:r>
              <a:rPr lang="en-US"/>
              <a:t>Highly complex systems (triggers, caching, security, etc.)</a:t>
            </a:r>
          </a:p>
          <a:p>
            <a:endParaRPr lang="en-US"/>
          </a:p>
          <a:p>
            <a:r>
              <a:rPr lang="en-US"/>
              <a:t>NoSQL systems are designed to succeed where RDBMSs fail</a:t>
            </a:r>
          </a:p>
          <a:p>
            <a:pPr lvl="1"/>
            <a:r>
              <a:rPr lang="en-US"/>
              <a:t>Strong focus on data </a:t>
            </a:r>
            <a:r>
              <a:rPr lang="en-US" err="1"/>
              <a:t>sharding</a:t>
            </a:r>
            <a:r>
              <a:rPr lang="en-US"/>
              <a:t> and high availability</a:t>
            </a:r>
          </a:p>
          <a:p>
            <a:pPr lvl="1"/>
            <a:r>
              <a:rPr lang="en-US"/>
              <a:t>Quite simple systems (for now)</a:t>
            </a:r>
          </a:p>
          <a:p>
            <a:pPr lvl="1"/>
            <a:r>
              <a:rPr lang="en-US"/>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an example</a:t>
            </a:r>
          </a:p>
        </p:txBody>
      </p:sp>
      <p:sp>
        <p:nvSpPr>
          <p:cNvPr id="3" name="Segnaposto contenuto 2"/>
          <p:cNvSpPr>
            <a:spLocks noGrp="1"/>
          </p:cNvSpPr>
          <p:nvPr>
            <p:ph idx="1"/>
          </p:nvPr>
        </p:nvSpPr>
        <p:spPr/>
        <p:txBody>
          <a:bodyPr>
            <a:normAutofit/>
          </a:bodyPr>
          <a:lstStyle/>
          <a:p>
            <a:r>
              <a:rPr lang="en-US"/>
              <a:t>Consider 1000€ to be transferred from bank account A to B; the transfer is made by:</a:t>
            </a:r>
          </a:p>
          <a:p>
            <a:pPr lvl="1"/>
            <a:r>
              <a:rPr lang="en-US"/>
              <a:t>Removing 1000€ from A</a:t>
            </a:r>
          </a:p>
          <a:p>
            <a:pPr lvl="1"/>
            <a:r>
              <a:rPr lang="en-US"/>
              <a:t>Adding 1000€ to B</a:t>
            </a:r>
          </a:p>
          <a:p>
            <a:endParaRPr lang="en-US"/>
          </a:p>
          <a:p>
            <a:r>
              <a:rPr lang="en-US"/>
              <a:t>What should never happen</a:t>
            </a:r>
          </a:p>
          <a:p>
            <a:pPr lvl="1"/>
            <a:r>
              <a:rPr lang="en-US"/>
              <a:t>The money is removed from A but not added to B</a:t>
            </a:r>
          </a:p>
          <a:p>
            <a:pPr lvl="1"/>
            <a:r>
              <a:rPr lang="en-US"/>
              <a:t>The money is added twice to B</a:t>
            </a:r>
          </a:p>
          <a:p>
            <a:pPr lvl="1"/>
            <a:r>
              <a:rPr lang="en-US"/>
              <a:t>A query on the database shows an intermediate state</a:t>
            </a:r>
          </a:p>
          <a:p>
            <a:pPr lvl="2"/>
            <a:r>
              <a:rPr lang="en-US"/>
              <a:t>E.g., A+B = 0€</a:t>
            </a:r>
          </a:p>
          <a:p>
            <a:r>
              <a:rPr lang="en-US"/>
              <a:t>RDBMS adopt </a:t>
            </a:r>
            <a:r>
              <a:rPr lang="en-US">
                <a:solidFill>
                  <a:srgbClr val="FF0000"/>
                </a:solidFill>
              </a:rPr>
              <a:t>transactions </a:t>
            </a:r>
            <a:r>
              <a:rPr lang="en-US"/>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lnSpcReduction="10000"/>
          </a:bodyPr>
          <a:lstStyle/>
          <a:p>
            <a:r>
              <a:rPr lang="en-US"/>
              <a:t>Transactions guarantee four fundamental properties: ACID</a:t>
            </a:r>
          </a:p>
          <a:p>
            <a:r>
              <a:rPr lang="en-US" b="1">
                <a:solidFill>
                  <a:schemeClr val="accent2"/>
                </a:solidFill>
              </a:rPr>
              <a:t>A</a:t>
            </a:r>
            <a:r>
              <a:rPr lang="en-US">
                <a:solidFill>
                  <a:schemeClr val="accent2"/>
                </a:solidFill>
              </a:rPr>
              <a:t>tomicity</a:t>
            </a:r>
          </a:p>
          <a:p>
            <a:pPr lvl="1"/>
            <a:r>
              <a:rPr lang="en-US"/>
              <a:t>The transaction is indivisible: either it fully completes, or it fails</a:t>
            </a:r>
          </a:p>
          <a:p>
            <a:pPr lvl="1"/>
            <a:r>
              <a:rPr lang="en-US"/>
              <a:t>It cannot be completed partially</a:t>
            </a:r>
          </a:p>
          <a:p>
            <a:r>
              <a:rPr lang="en-US" b="1">
                <a:solidFill>
                  <a:schemeClr val="accent2"/>
                </a:solidFill>
              </a:rPr>
              <a:t>C</a:t>
            </a:r>
            <a:r>
              <a:rPr lang="en-US">
                <a:solidFill>
                  <a:schemeClr val="accent2"/>
                </a:solidFill>
              </a:rPr>
              <a:t>onsistency</a:t>
            </a:r>
          </a:p>
          <a:p>
            <a:pPr lvl="1"/>
            <a:r>
              <a:rPr lang="en-US"/>
              <a:t>The transaction leaves the DB in a consistent state</a:t>
            </a:r>
          </a:p>
          <a:p>
            <a:pPr lvl="1"/>
            <a:r>
              <a:rPr lang="en-US"/>
              <a:t>Integrity constraints can never be violated</a:t>
            </a:r>
          </a:p>
          <a:p>
            <a:r>
              <a:rPr lang="en-US" b="1">
                <a:solidFill>
                  <a:schemeClr val="accent2"/>
                </a:solidFill>
              </a:rPr>
              <a:t>I</a:t>
            </a:r>
            <a:r>
              <a:rPr lang="en-US">
                <a:solidFill>
                  <a:schemeClr val="accent2"/>
                </a:solidFill>
              </a:rPr>
              <a:t>solation</a:t>
            </a:r>
          </a:p>
          <a:p>
            <a:pPr lvl="1"/>
            <a:r>
              <a:rPr lang="en-US"/>
              <a:t>The transaction is independent from the others</a:t>
            </a:r>
          </a:p>
          <a:p>
            <a:pPr lvl="1"/>
            <a:r>
              <a:rPr lang="en-US"/>
              <a:t>In case of concurrent transactions, the effect is the same of their sequential execution</a:t>
            </a:r>
          </a:p>
          <a:p>
            <a:r>
              <a:rPr lang="en-US" b="1">
                <a:solidFill>
                  <a:schemeClr val="accent2"/>
                </a:solidFill>
              </a:rPr>
              <a:t>D</a:t>
            </a:r>
            <a:r>
              <a:rPr lang="en-US">
                <a:solidFill>
                  <a:schemeClr val="accent2"/>
                </a:solidFill>
              </a:rPr>
              <a:t>urability</a:t>
            </a:r>
          </a:p>
          <a:p>
            <a:pPr lvl="1"/>
            <a:r>
              <a:rPr lang="en-US"/>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a:bodyPr>
          <a:lstStyle/>
          <a:p>
            <a:r>
              <a:rPr lang="en-US"/>
              <a:t>Implementation of ACID properties relies on </a:t>
            </a:r>
            <a:r>
              <a:rPr lang="en-US">
                <a:solidFill>
                  <a:schemeClr val="accent2"/>
                </a:solidFill>
              </a:rPr>
              <a:t>locking mechanisms and logs</a:t>
            </a:r>
          </a:p>
          <a:p>
            <a:pPr lvl="1"/>
            <a:r>
              <a:rPr lang="en-US"/>
              <a:t>Resources are locked, updates are logged</a:t>
            </a:r>
          </a:p>
          <a:p>
            <a:pPr lvl="1"/>
            <a:r>
              <a:rPr lang="en-US"/>
              <a:t>In case of problems, rollback to the original state</a:t>
            </a:r>
          </a:p>
          <a:p>
            <a:pPr lvl="1"/>
            <a:r>
              <a:rPr lang="en-US"/>
              <a:t>If no error occurs, unlock the resources</a:t>
            </a:r>
          </a:p>
          <a:p>
            <a:r>
              <a:rPr lang="en-US"/>
              <a:t>Consistency is guaranteed to the detriment of speed and availability</a:t>
            </a:r>
          </a:p>
          <a:p>
            <a:pPr lvl="1"/>
            <a:r>
              <a:rPr lang="en-US"/>
              <a:t>User may have to wait</a:t>
            </a:r>
          </a:p>
          <a:p>
            <a:pPr lvl="1"/>
            <a:r>
              <a:rPr lang="en-US"/>
              <a:t>Hard to replicate this mechanism in a distributed environment</a:t>
            </a:r>
          </a:p>
          <a:p>
            <a:r>
              <a:rPr lang="en-US"/>
              <a:t>But, sometimes, consistency is not that important</a:t>
            </a:r>
          </a:p>
          <a:p>
            <a:pPr lvl="1"/>
            <a:r>
              <a:rPr lang="en-US"/>
              <a:t>E.g.: e-commerce application</a:t>
            </a:r>
          </a:p>
          <a:p>
            <a:pPr lvl="1"/>
            <a:r>
              <a:rPr lang="en-US"/>
              <a:t>Shopping cart management requires speed and availability</a:t>
            </a:r>
          </a:p>
          <a:p>
            <a:pPr lvl="1"/>
            <a:r>
              <a:rPr lang="en-US"/>
              <a:t>Order emission requires consistency</a:t>
            </a:r>
          </a:p>
          <a:p>
            <a:endParaRPr lang="en-US"/>
          </a:p>
        </p:txBody>
      </p:sp>
    </p:spTree>
    <p:extLst>
      <p:ext uri="{BB962C8B-B14F-4D97-AF65-F5344CB8AC3E}">
        <p14:creationId xmlns:p14="http://schemas.microsoft.com/office/powerpoint/2010/main" val="602765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a:t>
            </a:r>
          </a:p>
        </p:txBody>
      </p:sp>
      <p:sp>
        <p:nvSpPr>
          <p:cNvPr id="3" name="Segnaposto contenuto 2"/>
          <p:cNvSpPr>
            <a:spLocks noGrp="1"/>
          </p:cNvSpPr>
          <p:nvPr>
            <p:ph idx="1"/>
          </p:nvPr>
        </p:nvSpPr>
        <p:spPr/>
        <p:txBody>
          <a:bodyPr/>
          <a:lstStyle/>
          <a:p>
            <a:r>
              <a:rPr lang="en-US"/>
              <a:t>Several attempts have been made to describe NoSQL properties with respect to ACID properties</a:t>
            </a:r>
          </a:p>
          <a:p>
            <a:pPr lvl="1"/>
            <a:r>
              <a:rPr lang="en-US"/>
              <a:t>CAP theorem</a:t>
            </a:r>
          </a:p>
          <a:p>
            <a:pPr lvl="1"/>
            <a:r>
              <a:rPr lang="en-US"/>
              <a:t>PACELC theorem</a:t>
            </a:r>
          </a:p>
          <a:p>
            <a:pPr lvl="1"/>
            <a:r>
              <a:rPr lang="en-US"/>
              <a:t>BASE philosophy</a:t>
            </a:r>
          </a:p>
          <a:p>
            <a:r>
              <a:rPr lang="en-US"/>
              <a:t>They are not properties on which NoSQL systems rely</a:t>
            </a:r>
          </a:p>
          <a:p>
            <a:pPr lvl="1"/>
            <a:r>
              <a:rPr lang="en-US"/>
              <a:t>Rather, they simply </a:t>
            </a:r>
            <a:r>
              <a:rPr lang="en-US" i="1"/>
              <a:t>try </a:t>
            </a:r>
            <a:r>
              <a:rPr lang="en-US"/>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"Theorem": only two of the following three properties can be guaranteed</a:t>
            </a:r>
          </a:p>
          <a:p>
            <a:r>
              <a:rPr lang="en-US" b="1">
                <a:solidFill>
                  <a:schemeClr val="accent2"/>
                </a:solidFill>
              </a:rPr>
              <a:t>C</a:t>
            </a:r>
            <a:r>
              <a:rPr lang="en-US">
                <a:solidFill>
                  <a:schemeClr val="accent2"/>
                </a:solidFill>
              </a:rPr>
              <a:t>onsistency: </a:t>
            </a:r>
            <a:r>
              <a:rPr lang="en-US"/>
              <a:t>the system is always consistent</a:t>
            </a:r>
          </a:p>
          <a:p>
            <a:pPr lvl="1"/>
            <a:r>
              <a:rPr lang="en-US"/>
              <a:t>Every node returns the same, most recent, successful write</a:t>
            </a:r>
          </a:p>
          <a:p>
            <a:pPr lvl="1"/>
            <a:r>
              <a:rPr lang="en-US"/>
              <a:t>Every client has the same view of the data</a:t>
            </a:r>
          </a:p>
          <a:p>
            <a:r>
              <a:rPr lang="en-US" b="1">
                <a:solidFill>
                  <a:schemeClr val="accent2"/>
                </a:solidFill>
              </a:rPr>
              <a:t>A</a:t>
            </a:r>
            <a:r>
              <a:rPr lang="en-US">
                <a:solidFill>
                  <a:schemeClr val="accent2"/>
                </a:solidFill>
              </a:rPr>
              <a:t>vailability: </a:t>
            </a:r>
            <a:r>
              <a:rPr lang="en-US"/>
              <a:t>the system is always available</a:t>
            </a:r>
          </a:p>
          <a:p>
            <a:pPr lvl="1"/>
            <a:r>
              <a:rPr lang="en-US"/>
              <a:t>Every non-failing node returns a response for all read and write requests in a reasonable amount of time</a:t>
            </a:r>
          </a:p>
          <a:p>
            <a:r>
              <a:rPr lang="en-US" b="1">
                <a:solidFill>
                  <a:schemeClr val="accent2"/>
                </a:solidFill>
              </a:rPr>
              <a:t>P</a:t>
            </a:r>
            <a:r>
              <a:rPr lang="en-US">
                <a:solidFill>
                  <a:schemeClr val="accent2"/>
                </a:solidFill>
              </a:rPr>
              <a:t>artition tolerance: </a:t>
            </a:r>
            <a:r>
              <a:rPr lang="en-US"/>
              <a:t>the system continues </a:t>
            </a:r>
            <a:br>
              <a:rPr lang="en-US"/>
            </a:br>
            <a:r>
              <a:rPr lang="en-US"/>
              <a:t>to function and upholds its consistency </a:t>
            </a:r>
            <a:br>
              <a:rPr lang="en-US"/>
            </a:br>
            <a:r>
              <a:rPr lang="en-US"/>
              <a:t>guarantees in spite of network partitions</a:t>
            </a:r>
          </a:p>
          <a:p>
            <a:pPr lvl="1"/>
            <a:r>
              <a:rPr lang="en-US">
                <a:solidFill>
                  <a:srgbClr val="FF0000"/>
                </a:solidFill>
              </a:rPr>
              <a:t>In distributed systems, network partitioning</a:t>
            </a:r>
            <a:br>
              <a:rPr lang="en-US">
                <a:solidFill>
                  <a:srgbClr val="FF0000"/>
                </a:solidFill>
              </a:rPr>
            </a:br>
            <a:r>
              <a:rPr lang="en-US">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Three situations</a:t>
            </a:r>
          </a:p>
          <a:p>
            <a:pPr lvl="1"/>
            <a:r>
              <a:rPr lang="en-US"/>
              <a:t>CA: the system cannot suffer from network partitioning (single server)</a:t>
            </a:r>
          </a:p>
          <a:p>
            <a:pPr lvl="1"/>
            <a:r>
              <a:rPr lang="en-US"/>
              <a:t>AP: in case of partitioning, the system sacrifices consistency (overbooking)</a:t>
            </a:r>
          </a:p>
          <a:p>
            <a:pPr lvl="1"/>
            <a:r>
              <a:rPr lang="en-US"/>
              <a:t>CP: in case of partitioning, the system sacrifices availability (bookings prevented)</a:t>
            </a:r>
          </a:p>
          <a:p>
            <a:r>
              <a:rPr lang="en-US"/>
              <a:t>Theorem interpretation is not trivial</a:t>
            </a:r>
          </a:p>
          <a:p>
            <a:pPr lvl="1"/>
            <a:r>
              <a:rPr lang="en-US"/>
              <a:t>Asymmetric properties: consistency is sacrificed to favor speed at all times, not just when partitioning happens</a:t>
            </a:r>
          </a:p>
          <a:p>
            <a:pPr lvl="1"/>
            <a:r>
              <a:rPr lang="en-US"/>
              <a:t>Different application requirements </a:t>
            </a:r>
            <a:r>
              <a:rPr lang="en-US">
                <a:sym typeface="Wingdings" panose="05000000000000000000" pitchFamily="2" charset="2"/>
              </a:rPr>
              <a:t> different algorithms handle these properties more strictly/loosely</a:t>
            </a:r>
            <a:endParaRPr lang="en-US"/>
          </a:p>
        </p:txBody>
      </p:sp>
    </p:spTree>
    <p:extLst>
      <p:ext uri="{BB962C8B-B14F-4D97-AF65-F5344CB8AC3E}">
        <p14:creationId xmlns:p14="http://schemas.microsoft.com/office/powerpoint/2010/main" val="985771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Consistency in NoSQL: </a:t>
            </a:r>
            <a:br>
              <a:rPr lang="en-US"/>
            </a:br>
            <a:r>
              <a:rPr lang="en-US"/>
              <a:t>relaxing CAP</a:t>
            </a:r>
            <a:endParaRPr lang="en-US" noProof="0"/>
          </a:p>
        </p:txBody>
      </p:sp>
      <p:sp>
        <p:nvSpPr>
          <p:cNvPr id="4" name="Segnaposto contenuto 3"/>
          <p:cNvSpPr>
            <a:spLocks noGrp="1"/>
          </p:cNvSpPr>
          <p:nvPr>
            <p:ph idx="1"/>
          </p:nvPr>
        </p:nvSpPr>
        <p:spPr/>
        <p:txBody>
          <a:bodyPr>
            <a:normAutofit fontScale="92500" lnSpcReduction="10000"/>
          </a:bodyPr>
          <a:lstStyle/>
          <a:p>
            <a:r>
              <a:rPr lang="en-US"/>
              <a:t>Consider two users that want to book the same room when a network partition happens</a:t>
            </a:r>
            <a:endParaRPr lang="en-US" noProof="0"/>
          </a:p>
          <a:p>
            <a:r>
              <a:rPr lang="en-US" b="1" noProof="0"/>
              <a:t>CP</a:t>
            </a:r>
            <a:r>
              <a:rPr lang="en-US" noProof="0"/>
              <a:t>: no one can book (</a:t>
            </a:r>
            <a:r>
              <a:rPr lang="en-US" noProof="0">
                <a:solidFill>
                  <a:srgbClr val="0070C0"/>
                </a:solidFill>
              </a:rPr>
              <a:t>A is sacrificed</a:t>
            </a:r>
            <a:r>
              <a:rPr lang="en-US" noProof="0"/>
              <a:t>)</a:t>
            </a:r>
          </a:p>
          <a:p>
            <a:pPr lvl="1"/>
            <a:r>
              <a:rPr lang="en-US"/>
              <a:t>Not the best solution</a:t>
            </a:r>
            <a:endParaRPr lang="en-US" noProof="0"/>
          </a:p>
          <a:p>
            <a:r>
              <a:rPr lang="en-US" b="1"/>
              <a:t>AP</a:t>
            </a:r>
            <a:r>
              <a:rPr lang="en-US"/>
              <a:t>: both can book (</a:t>
            </a:r>
            <a:r>
              <a:rPr lang="en-US">
                <a:solidFill>
                  <a:srgbClr val="0070C0"/>
                </a:solidFill>
              </a:rPr>
              <a:t>C is sacrificed</a:t>
            </a:r>
            <a:r>
              <a:rPr lang="en-US"/>
              <a:t>)</a:t>
            </a:r>
          </a:p>
          <a:p>
            <a:pPr lvl="1"/>
            <a:r>
              <a:rPr lang="en-US"/>
              <a:t>Possible overbooking: writing conflict to handle</a:t>
            </a:r>
          </a:p>
          <a:p>
            <a:r>
              <a:rPr lang="en-US" b="1" noProof="0" err="1">
                <a:solidFill>
                  <a:srgbClr val="FF0000"/>
                </a:solidFill>
              </a:rPr>
              <a:t>caP</a:t>
            </a:r>
            <a:r>
              <a:rPr lang="en-US" noProof="0"/>
              <a:t>: only one can book</a:t>
            </a:r>
          </a:p>
          <a:p>
            <a:pPr lvl="1"/>
            <a:r>
              <a:rPr lang="en-US" noProof="0"/>
              <a:t>The other will se the room available but cannot book it</a:t>
            </a:r>
          </a:p>
          <a:p>
            <a:r>
              <a:rPr lang="en-US" noProof="0">
                <a:solidFill>
                  <a:srgbClr val="FF0000"/>
                </a:solidFill>
              </a:rPr>
              <a:t>This is admissible only in certain scenarios</a:t>
            </a:r>
          </a:p>
          <a:p>
            <a:pPr lvl="1"/>
            <a:r>
              <a:rPr lang="en-US" noProof="0"/>
              <a:t>Finance? Blogs? E-commerce?</a:t>
            </a:r>
          </a:p>
          <a:p>
            <a:r>
              <a:rPr lang="en-US" noProof="0"/>
              <a:t>It’s important to understand:</a:t>
            </a:r>
          </a:p>
          <a:p>
            <a:pPr lvl="1"/>
            <a:r>
              <a:rPr lang="en-US" noProof="0">
                <a:solidFill>
                  <a:srgbClr val="0070C0"/>
                </a:solidFill>
              </a:rPr>
              <a:t>What is the tolerance to obsolete reads</a:t>
            </a:r>
          </a:p>
          <a:p>
            <a:pPr lvl="1"/>
            <a:r>
              <a:rPr lang="en-US" noProof="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PACELC</a:t>
            </a:r>
          </a:p>
        </p:txBody>
      </p:sp>
      <p:sp>
        <p:nvSpPr>
          <p:cNvPr id="3" name="Segnaposto contenuto 2"/>
          <p:cNvSpPr>
            <a:spLocks noGrp="1"/>
          </p:cNvSpPr>
          <p:nvPr>
            <p:ph idx="1"/>
          </p:nvPr>
        </p:nvSpPr>
        <p:spPr/>
        <p:txBody>
          <a:bodyPr>
            <a:normAutofit lnSpcReduction="10000"/>
          </a:bodyPr>
          <a:lstStyle/>
          <a:p>
            <a:r>
              <a:rPr lang="en-US"/>
              <a:t>Evolution of the CAP theorem (less known, but more precise)</a:t>
            </a:r>
          </a:p>
          <a:p>
            <a:pPr lvl="1"/>
            <a:r>
              <a:rPr lang="en-US"/>
              <a:t>if (</a:t>
            </a:r>
            <a:r>
              <a:rPr lang="en-US" b="1">
                <a:solidFill>
                  <a:schemeClr val="accent2"/>
                </a:solidFill>
              </a:rPr>
              <a:t>P</a:t>
            </a:r>
            <a:r>
              <a:rPr lang="en-US">
                <a:solidFill>
                  <a:schemeClr val="accent2"/>
                </a:solidFill>
              </a:rPr>
              <a:t>artition</a:t>
            </a:r>
            <a:r>
              <a:rPr lang="en-US"/>
              <a:t>) then { </a:t>
            </a:r>
            <a:r>
              <a:rPr lang="en-US" b="1" err="1">
                <a:solidFill>
                  <a:schemeClr val="accent2"/>
                </a:solidFill>
              </a:rPr>
              <a:t>A</a:t>
            </a:r>
            <a:r>
              <a:rPr lang="en-US" err="1">
                <a:solidFill>
                  <a:schemeClr val="accent2"/>
                </a:solidFill>
              </a:rPr>
              <a:t>vaialbility</a:t>
            </a:r>
            <a:r>
              <a:rPr lang="en-US">
                <a:solidFill>
                  <a:schemeClr val="accent2"/>
                </a:solidFill>
              </a:rPr>
              <a:t> </a:t>
            </a:r>
            <a:r>
              <a:rPr lang="en-US"/>
              <a:t>or </a:t>
            </a:r>
            <a:r>
              <a:rPr lang="en-US" b="1">
                <a:solidFill>
                  <a:schemeClr val="accent2"/>
                </a:solidFill>
              </a:rPr>
              <a:t>C</a:t>
            </a:r>
            <a:r>
              <a:rPr lang="en-US">
                <a:solidFill>
                  <a:schemeClr val="accent2"/>
                </a:solidFill>
              </a:rPr>
              <a:t>onsistency</a:t>
            </a:r>
            <a:r>
              <a:rPr lang="en-US"/>
              <a:t>? }</a:t>
            </a:r>
          </a:p>
          <a:p>
            <a:pPr lvl="1"/>
            <a:r>
              <a:rPr lang="en-US" b="1">
                <a:solidFill>
                  <a:schemeClr val="accent2"/>
                </a:solidFill>
              </a:rPr>
              <a:t>E</a:t>
            </a:r>
            <a:r>
              <a:rPr lang="en-US">
                <a:solidFill>
                  <a:schemeClr val="accent2"/>
                </a:solidFill>
              </a:rPr>
              <a:t>lse</a:t>
            </a:r>
            <a:r>
              <a:rPr lang="en-US"/>
              <a:t> { </a:t>
            </a:r>
            <a:r>
              <a:rPr lang="en-US" b="1">
                <a:solidFill>
                  <a:schemeClr val="accent2"/>
                </a:solidFill>
              </a:rPr>
              <a:t>L</a:t>
            </a:r>
            <a:r>
              <a:rPr lang="en-US">
                <a:solidFill>
                  <a:schemeClr val="accent2"/>
                </a:solidFill>
              </a:rPr>
              <a:t>atency </a:t>
            </a:r>
            <a:r>
              <a:rPr lang="en-US"/>
              <a:t>or </a:t>
            </a:r>
            <a:r>
              <a:rPr lang="en-US" b="1">
                <a:solidFill>
                  <a:schemeClr val="accent2"/>
                </a:solidFill>
              </a:rPr>
              <a:t>C</a:t>
            </a:r>
            <a:r>
              <a:rPr lang="en-US">
                <a:solidFill>
                  <a:schemeClr val="accent2"/>
                </a:solidFill>
              </a:rPr>
              <a:t>onsistency</a:t>
            </a:r>
            <a:r>
              <a:rPr lang="en-US"/>
              <a:t>? }</a:t>
            </a:r>
          </a:p>
          <a:p>
            <a:r>
              <a:rPr lang="en-US"/>
              <a:t>Different behavior in case or in absence of partitioning</a:t>
            </a:r>
          </a:p>
          <a:p>
            <a:pPr lvl="1"/>
            <a:r>
              <a:rPr lang="en-US"/>
              <a:t>PA: in case of partitioning, the system sacrifices consistency (overbooking)</a:t>
            </a:r>
          </a:p>
          <a:p>
            <a:pPr lvl="1"/>
            <a:r>
              <a:rPr lang="en-US"/>
              <a:t>PC: in case of partitioning, the system sacrifices availability (bookings prevented)</a:t>
            </a:r>
          </a:p>
          <a:p>
            <a:pPr lvl="1"/>
            <a:r>
              <a:rPr lang="en-US"/>
              <a:t>EL: otherwise, the system sacrifices consistency in favor of speed</a:t>
            </a:r>
          </a:p>
          <a:p>
            <a:pPr lvl="1"/>
            <a:r>
              <a:rPr lang="en-US"/>
              <a:t>EC: otherwise, the system sacrifices speed in favor of consistency </a:t>
            </a:r>
          </a:p>
          <a:p>
            <a:r>
              <a:rPr lang="en-US"/>
              <a:t>Four situations:</a:t>
            </a:r>
          </a:p>
          <a:p>
            <a:pPr lvl="1"/>
            <a:r>
              <a:rPr lang="en-US"/>
              <a:t>PA EL: system focused on speed and availability (main NoSQL philosophy)</a:t>
            </a:r>
          </a:p>
          <a:p>
            <a:pPr lvl="1"/>
            <a:r>
              <a:rPr lang="en-US"/>
              <a:t>PA EC: consistency sacrificed only when partitioning happens</a:t>
            </a:r>
          </a:p>
          <a:p>
            <a:pPr lvl="1"/>
            <a:r>
              <a:rPr lang="en-US"/>
              <a:t>PC EL: consistency enforced only when partitioning happens (e.g., Yahoo Sherpa)</a:t>
            </a:r>
          </a:p>
          <a:p>
            <a:pPr lvl="1"/>
            <a:r>
              <a:rPr lang="en-US"/>
              <a:t>PC EC: system focused on consistency (RDBMS)</a:t>
            </a:r>
          </a:p>
          <a:p>
            <a:pPr lvl="1"/>
            <a:endParaRPr lang="en-US"/>
          </a:p>
        </p:txBody>
      </p:sp>
    </p:spTree>
    <p:extLst>
      <p:ext uri="{BB962C8B-B14F-4D97-AF65-F5344CB8AC3E}">
        <p14:creationId xmlns:p14="http://schemas.microsoft.com/office/powerpoint/2010/main" val="38962739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BASE</a:t>
            </a:r>
          </a:p>
        </p:txBody>
      </p:sp>
      <p:sp>
        <p:nvSpPr>
          <p:cNvPr id="3" name="Segnaposto contenuto 2"/>
          <p:cNvSpPr>
            <a:spLocks noGrp="1"/>
          </p:cNvSpPr>
          <p:nvPr>
            <p:ph idx="1"/>
          </p:nvPr>
        </p:nvSpPr>
        <p:spPr/>
        <p:txBody>
          <a:bodyPr>
            <a:normAutofit/>
          </a:bodyPr>
          <a:lstStyle/>
          <a:p>
            <a:r>
              <a:rPr lang="en-US"/>
              <a:t>The CAP theorem is often cited as a justification for the use of weaker consistency models, for example </a:t>
            </a:r>
            <a:r>
              <a:rPr lang="en-US" b="1">
                <a:solidFill>
                  <a:srgbClr val="FF0000"/>
                </a:solidFill>
              </a:rPr>
              <a:t>BASE</a:t>
            </a:r>
            <a:endParaRPr lang="en-US"/>
          </a:p>
          <a:p>
            <a:pPr lvl="1"/>
            <a:r>
              <a:rPr lang="en-US" i="1"/>
              <a:t>Basically Available Soft-state services with Eventual consistency</a:t>
            </a:r>
          </a:p>
          <a:p>
            <a:r>
              <a:rPr lang="en-US" b="1">
                <a:solidFill>
                  <a:schemeClr val="accent2"/>
                </a:solidFill>
              </a:rPr>
              <a:t>B</a:t>
            </a:r>
            <a:r>
              <a:rPr lang="en-US">
                <a:solidFill>
                  <a:schemeClr val="accent2"/>
                </a:solidFill>
              </a:rPr>
              <a:t>asic </a:t>
            </a:r>
            <a:r>
              <a:rPr lang="en-US" b="1">
                <a:solidFill>
                  <a:schemeClr val="accent2"/>
                </a:solidFill>
              </a:rPr>
              <a:t>A</a:t>
            </a:r>
            <a:r>
              <a:rPr lang="en-US">
                <a:solidFill>
                  <a:schemeClr val="accent2"/>
                </a:solidFill>
              </a:rPr>
              <a:t>vailability: </a:t>
            </a:r>
            <a:r>
              <a:rPr lang="en-US"/>
              <a:t>the system should always be available</a:t>
            </a:r>
          </a:p>
          <a:p>
            <a:r>
              <a:rPr lang="en-US" b="1">
                <a:solidFill>
                  <a:schemeClr val="accent2"/>
                </a:solidFill>
              </a:rPr>
              <a:t>S</a:t>
            </a:r>
            <a:r>
              <a:rPr lang="en-US">
                <a:solidFill>
                  <a:schemeClr val="accent2"/>
                </a:solidFill>
              </a:rPr>
              <a:t>oft-state: </a:t>
            </a:r>
            <a:r>
              <a:rPr lang="en-US"/>
              <a:t>it is acceptable for the system to be temporarily inconsistent</a:t>
            </a:r>
          </a:p>
          <a:p>
            <a:r>
              <a:rPr lang="en-US" b="1">
                <a:solidFill>
                  <a:schemeClr val="accent2"/>
                </a:solidFill>
              </a:rPr>
              <a:t>E</a:t>
            </a:r>
            <a:r>
              <a:rPr lang="en-US">
                <a:solidFill>
                  <a:schemeClr val="accent2"/>
                </a:solidFill>
              </a:rPr>
              <a:t>ventual consistency: </a:t>
            </a:r>
            <a:r>
              <a:rPr lang="en-US"/>
              <a:t>eventually, the system becomes consistent</a:t>
            </a:r>
          </a:p>
          <a:p>
            <a:r>
              <a:rPr lang="en-US"/>
              <a:t>ACID</a:t>
            </a:r>
          </a:p>
          <a:p>
            <a:pPr lvl="1"/>
            <a:r>
              <a:rPr lang="en-US">
                <a:sym typeface="Wingdings" panose="05000000000000000000" pitchFamily="2" charset="2"/>
              </a:rPr>
              <a:t>Pessimistic approach (better safe than sorry)</a:t>
            </a:r>
          </a:p>
          <a:p>
            <a:r>
              <a:rPr lang="en-US">
                <a:sym typeface="Wingdings" panose="05000000000000000000" pitchFamily="2" charset="2"/>
              </a:rPr>
              <a:t>BASE </a:t>
            </a:r>
          </a:p>
          <a:p>
            <a:pPr lvl="1"/>
            <a:r>
              <a:rPr lang="en-US">
                <a:sym typeface="Wingdings" panose="05000000000000000000" pitchFamily="2" charset="2"/>
              </a:rPr>
              <a:t>Optimistic approach (everything is going to be ok)</a:t>
            </a:r>
          </a:p>
          <a:p>
            <a:pPr lvl="1"/>
            <a:r>
              <a:rPr lang="en-US">
                <a:sym typeface="Wingdings" panose="05000000000000000000" pitchFamily="2" charset="2"/>
              </a:rPr>
              <a:t>Higher throughput is better than enforcing consistency</a:t>
            </a:r>
            <a:endParaRPr lang="en-US"/>
          </a:p>
        </p:txBody>
      </p:sp>
    </p:spTree>
    <p:extLst>
      <p:ext uri="{BB962C8B-B14F-4D97-AF65-F5344CB8AC3E}">
        <p14:creationId xmlns:p14="http://schemas.microsoft.com/office/powerpoint/2010/main" val="6446588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One size does not fit all</a:t>
            </a:r>
          </a:p>
        </p:txBody>
      </p:sp>
      <p:sp>
        <p:nvSpPr>
          <p:cNvPr id="3" name="Segnaposto testo 2"/>
          <p:cNvSpPr>
            <a:spLocks noGrp="1"/>
          </p:cNvSpPr>
          <p:nvPr>
            <p:ph idx="1"/>
          </p:nvPr>
        </p:nvSpPr>
        <p:spPr/>
        <p:txBody>
          <a:bodyPr/>
          <a:lstStyle/>
          <a:p>
            <a:r>
              <a:rPr lang="en-US" noProof="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Key-Value: popular DBs</a:t>
            </a:r>
          </a:p>
        </p:txBody>
      </p:sp>
      <p:sp>
        <p:nvSpPr>
          <p:cNvPr id="4" name="Segnaposto contenuto 3"/>
          <p:cNvSpPr>
            <a:spLocks noGrp="1"/>
          </p:cNvSpPr>
          <p:nvPr>
            <p:ph idx="1"/>
          </p:nvPr>
        </p:nvSpPr>
        <p:spPr/>
        <p:txBody>
          <a:bodyPr>
            <a:normAutofit/>
          </a:bodyPr>
          <a:lstStyle/>
          <a:p>
            <a:r>
              <a:rPr lang="en-US" b="1"/>
              <a:t>Redis</a:t>
            </a:r>
            <a:r>
              <a:rPr lang="en-US"/>
              <a:t> (Data Structure server): </a:t>
            </a:r>
            <a:r>
              <a:rPr lang="en-US">
                <a:hlinkClick r:id="rId2"/>
              </a:rPr>
              <a:t>http://redis.io/</a:t>
            </a:r>
            <a:r>
              <a:rPr lang="en-US"/>
              <a:t> </a:t>
            </a:r>
          </a:p>
          <a:p>
            <a:pPr lvl="1"/>
            <a:r>
              <a:rPr lang="en-US"/>
              <a:t>Supports complex fields (list, set, …) and operations on values (range, diff, …) </a:t>
            </a:r>
          </a:p>
          <a:p>
            <a:r>
              <a:rPr lang="en-US" b="1"/>
              <a:t>Memcached DB: </a:t>
            </a:r>
            <a:r>
              <a:rPr lang="en-US">
                <a:hlinkClick r:id="rId3"/>
              </a:rPr>
              <a:t>http://memcached.org/</a:t>
            </a:r>
            <a:r>
              <a:rPr lang="en-US"/>
              <a:t> </a:t>
            </a:r>
          </a:p>
          <a:p>
            <a:r>
              <a:rPr lang="en-US" b="1" err="1"/>
              <a:t>Riak</a:t>
            </a:r>
            <a:r>
              <a:rPr lang="en-US"/>
              <a:t>: </a:t>
            </a:r>
            <a:r>
              <a:rPr lang="en-US">
                <a:hlinkClick r:id="rId4"/>
              </a:rPr>
              <a:t>http://basho.com/riak/</a:t>
            </a:r>
            <a:endParaRPr lang="en-US"/>
          </a:p>
          <a:p>
            <a:pPr lvl="1"/>
            <a:endParaRPr lang="en-US" noProof="0"/>
          </a:p>
        </p:txBody>
      </p:sp>
    </p:spTree>
    <p:extLst>
      <p:ext uri="{BB962C8B-B14F-4D97-AF65-F5344CB8AC3E}">
        <p14:creationId xmlns:p14="http://schemas.microsoft.com/office/powerpoint/2010/main" val="15179870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use</a:t>
            </a:r>
            <a:endParaRPr lang="en-US" noProof="0"/>
          </a:p>
        </p:txBody>
      </p:sp>
      <p:sp>
        <p:nvSpPr>
          <p:cNvPr id="4" name="Segnaposto contenuto 3"/>
          <p:cNvSpPr>
            <a:spLocks noGrp="1"/>
          </p:cNvSpPr>
          <p:nvPr>
            <p:ph idx="1"/>
          </p:nvPr>
        </p:nvSpPr>
        <p:spPr/>
        <p:txBody>
          <a:bodyPr>
            <a:normAutofit/>
          </a:bodyPr>
          <a:lstStyle/>
          <a:p>
            <a:r>
              <a:rPr lang="en-US" noProof="0"/>
              <a:t>Very simple use cases</a:t>
            </a:r>
          </a:p>
          <a:p>
            <a:pPr lvl="1"/>
            <a:r>
              <a:rPr lang="en-US"/>
              <a:t>Independent data (no need to model relationships)</a:t>
            </a:r>
          </a:p>
          <a:p>
            <a:pPr lvl="1"/>
            <a:r>
              <a:rPr lang="en-US" noProof="0"/>
              <a:t>The typical query is a simple lookup</a:t>
            </a:r>
          </a:p>
          <a:p>
            <a:pPr lvl="1"/>
            <a:r>
              <a:rPr lang="en-US"/>
              <a:t>Need super-fast performance</a:t>
            </a:r>
          </a:p>
          <a:p>
            <a:r>
              <a:rPr lang="en-US" noProof="0"/>
              <a:t>Examples</a:t>
            </a:r>
          </a:p>
          <a:p>
            <a:pPr lvl="1"/>
            <a:r>
              <a:rPr lang="en-US" b="1" noProof="0"/>
              <a:t>Session information</a:t>
            </a:r>
          </a:p>
          <a:p>
            <a:pPr lvl="2"/>
            <a:r>
              <a:rPr lang="en-US" noProof="0"/>
              <a:t>Each web session is identified by its own</a:t>
            </a:r>
            <a:r>
              <a:rPr lang="en-US"/>
              <a:t> </a:t>
            </a:r>
            <a:r>
              <a:rPr lang="en-US" err="1">
                <a:ea typeface="Verdana" panose="020B0604030504040204" pitchFamily="34" charset="0"/>
              </a:rPr>
              <a:t>sessionId</a:t>
            </a:r>
            <a:r>
              <a:rPr lang="en-US"/>
              <a:t>: </a:t>
            </a:r>
            <a:r>
              <a:rPr lang="en-US" noProof="0"/>
              <a:t>All related data can be stored with a </a:t>
            </a:r>
            <a:r>
              <a:rPr lang="en-US">
                <a:ea typeface="Verdana" panose="020B0604030504040204" pitchFamily="34" charset="0"/>
              </a:rPr>
              <a:t>PUT</a:t>
            </a:r>
            <a:r>
              <a:rPr lang="en-US" noProof="0"/>
              <a:t> request and returned with a </a:t>
            </a:r>
            <a:r>
              <a:rPr lang="en-US">
                <a:ea typeface="Verdana" panose="020B0604030504040204" pitchFamily="34" charset="0"/>
              </a:rPr>
              <a:t>GET</a:t>
            </a:r>
            <a:r>
              <a:rPr lang="en-US" noProof="0"/>
              <a:t> request</a:t>
            </a:r>
          </a:p>
          <a:p>
            <a:pPr lvl="1"/>
            <a:r>
              <a:rPr lang="en-US" b="1" noProof="0"/>
              <a:t>User profiles, preferences</a:t>
            </a:r>
          </a:p>
          <a:p>
            <a:pPr lvl="2"/>
            <a:r>
              <a:rPr lang="en-US" noProof="0"/>
              <a:t>Each user is uniquely identified (</a:t>
            </a:r>
            <a:r>
              <a:rPr lang="en-US" err="1">
                <a:ea typeface="Verdana" panose="020B0604030504040204" pitchFamily="34" charset="0"/>
              </a:rPr>
              <a:t>userId</a:t>
            </a:r>
            <a:r>
              <a:rPr lang="en-US" noProof="0"/>
              <a:t>, username) and has her own preferences in terms of language, colors, </a:t>
            </a:r>
            <a:r>
              <a:rPr lang="en-US" noProof="0" err="1"/>
              <a:t>timezone</a:t>
            </a:r>
            <a:r>
              <a:rPr lang="en-US" noProof="0"/>
              <a:t>, products, etc. – </a:t>
            </a:r>
            <a:r>
              <a:rPr lang="en-US" noProof="0">
                <a:solidFill>
                  <a:srgbClr val="0070C0"/>
                </a:solidFill>
              </a:rPr>
              <a:t>data that fits well within an aggregate</a:t>
            </a:r>
            <a:r>
              <a:rPr lang="en-US"/>
              <a:t> </a:t>
            </a:r>
          </a:p>
          <a:p>
            <a:pPr lvl="1"/>
            <a:r>
              <a:rPr lang="en-US" b="1" noProof="0"/>
              <a:t>Shopping cart, chat services</a:t>
            </a:r>
          </a:p>
          <a:p>
            <a:pPr lvl="2"/>
            <a:r>
              <a:rPr lang="en-US" noProof="0"/>
              <a:t>Each e-commerce websites associates a shopping cart to a user; it can be stored as </a:t>
            </a:r>
            <a:r>
              <a:rPr lang="en-US" noProof="0">
                <a:solidFill>
                  <a:srgbClr val="0070C0"/>
                </a:solidFill>
              </a:rPr>
              <a:t>an aggregate identified by the user ID</a:t>
            </a:r>
            <a:endParaRPr lang="en-US" noProof="0"/>
          </a:p>
        </p:txBody>
      </p:sp>
    </p:spTree>
    <p:extLst>
      <p:ext uri="{BB962C8B-B14F-4D97-AF65-F5344CB8AC3E}">
        <p14:creationId xmlns:p14="http://schemas.microsoft.com/office/powerpoint/2010/main" val="2791054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Key-Value: real use cases</a:t>
            </a:r>
          </a:p>
        </p:txBody>
      </p:sp>
      <p:sp>
        <p:nvSpPr>
          <p:cNvPr id="4" name="Segnaposto contenuto 3"/>
          <p:cNvSpPr>
            <a:spLocks noGrp="1"/>
          </p:cNvSpPr>
          <p:nvPr>
            <p:ph idx="1"/>
          </p:nvPr>
        </p:nvSpPr>
        <p:spPr/>
        <p:txBody>
          <a:bodyPr>
            <a:normAutofit lnSpcReduction="10000"/>
          </a:bodyPr>
          <a:lstStyle/>
          <a:p>
            <a:r>
              <a:rPr lang="en-US" b="1" noProof="0"/>
              <a:t>Crawling of web pages</a:t>
            </a:r>
          </a:p>
          <a:p>
            <a:pPr lvl="1"/>
            <a:r>
              <a:rPr lang="en-US"/>
              <a:t>The URL is the key, the whole page </a:t>
            </a:r>
            <a:br>
              <a:rPr lang="en-US"/>
            </a:br>
            <a:r>
              <a:rPr lang="en-US"/>
              <a:t>content (HTML, CSS, JS, images, ..)</a:t>
            </a:r>
            <a:br>
              <a:rPr lang="en-US"/>
            </a:br>
            <a:r>
              <a:rPr lang="en-US"/>
              <a:t>is the value</a:t>
            </a:r>
            <a:endParaRPr lang="en-US" noProof="0"/>
          </a:p>
          <a:p>
            <a:r>
              <a:rPr lang="en-US" b="1" noProof="0"/>
              <a:t>Twitter timeline</a:t>
            </a:r>
          </a:p>
          <a:p>
            <a:pPr lvl="1"/>
            <a:r>
              <a:rPr lang="en-US" noProof="0"/>
              <a:t>The user ID is the key, the list of most</a:t>
            </a:r>
            <a:br>
              <a:rPr lang="en-US" noProof="0"/>
            </a:br>
            <a:r>
              <a:rPr lang="en-US" noProof="0"/>
              <a:t>recent tweets to be shown is the value</a:t>
            </a:r>
          </a:p>
          <a:p>
            <a:r>
              <a:rPr lang="en-US" b="1" noProof="0"/>
              <a:t>Amazon S3 (Simple Storage Service)</a:t>
            </a:r>
          </a:p>
          <a:p>
            <a:pPr lvl="1"/>
            <a:r>
              <a:rPr lang="en-US" noProof="0"/>
              <a:t>A cloud-based file system service</a:t>
            </a:r>
            <a:endParaRPr lang="en-US"/>
          </a:p>
          <a:p>
            <a:pPr lvl="1"/>
            <a:r>
              <a:rPr lang="en-US" noProof="0"/>
              <a:t>Useful for personal backups, file sharing, website or apps publication</a:t>
            </a:r>
          </a:p>
          <a:p>
            <a:pPr lvl="1"/>
            <a:r>
              <a:rPr lang="en-US" noProof="0"/>
              <a:t>The more you store, the more you pay </a:t>
            </a:r>
          </a:p>
          <a:p>
            <a:pPr lvl="2"/>
            <a:r>
              <a:rPr lang="en-US"/>
              <a:t>Storage: approx. $0.03 per GB per month</a:t>
            </a:r>
          </a:p>
          <a:p>
            <a:pPr lvl="2"/>
            <a:r>
              <a:rPr lang="en-US"/>
              <a:t>Uploading files: approx. $0.005 per 1000 items</a:t>
            </a:r>
          </a:p>
          <a:p>
            <a:pPr lvl="2"/>
            <a:r>
              <a:rPr lang="en-US"/>
              <a:t>Downloading files: approx. $0.004 per 10,000 files* PLUS $0.09 per GB (first GB free)</a:t>
            </a:r>
            <a:endParaRPr lang="en-US" noProof="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a:t>Data-Driven Innovation</a:t>
            </a:r>
          </a:p>
          <a:p>
            <a:pPr lvl="1"/>
            <a:r>
              <a:rPr lang="en-US" noProof="0"/>
              <a:t>Use of data and </a:t>
            </a:r>
            <a:r>
              <a:rPr lang="en-US" noProof="0">
                <a:solidFill>
                  <a:srgbClr val="FF0000"/>
                </a:solidFill>
              </a:rPr>
              <a:t>analytics</a:t>
            </a:r>
            <a:r>
              <a:rPr lang="en-US" noProof="0"/>
              <a:t> to foster new products, processes and markets</a:t>
            </a:r>
          </a:p>
          <a:p>
            <a:pPr lvl="1"/>
            <a:r>
              <a:rPr lang="en-US" noProof="0"/>
              <a:t>Drive discovery and execution of innovation, achieving new services with a business value</a:t>
            </a:r>
          </a:p>
          <a:p>
            <a:r>
              <a:rPr lang="en-US" b="1" noProof="0"/>
              <a:t>Analytics</a:t>
            </a:r>
          </a:p>
          <a:p>
            <a:pPr lvl="1"/>
            <a:r>
              <a:rPr lang="en-US" noProof="0"/>
              <a:t>A catch-all term for different business intelligence (BI)- and application-related initiatives</a:t>
            </a:r>
          </a:p>
          <a:p>
            <a:pPr lvl="2"/>
            <a:r>
              <a:rPr lang="en-US" noProof="0"/>
              <a:t>E.g., of analyzing information from a particular domain</a:t>
            </a:r>
          </a:p>
          <a:p>
            <a:pPr lvl="2"/>
            <a:r>
              <a:rPr lang="en-US" noProof="0"/>
              <a:t>E.g., applying BI capabilities to a specific content area (e.g., sales, service, supply chain)</a:t>
            </a:r>
          </a:p>
          <a:p>
            <a:r>
              <a:rPr lang="en-US" b="1" noProof="0">
                <a:solidFill>
                  <a:srgbClr val="0070C0"/>
                </a:solidFill>
              </a:rPr>
              <a:t>Advanced</a:t>
            </a:r>
            <a:r>
              <a:rPr lang="en-US" b="1" noProof="0"/>
              <a:t> Analytics</a:t>
            </a:r>
          </a:p>
          <a:p>
            <a:pPr lvl="1"/>
            <a:r>
              <a:rPr lang="en-US" noProof="0"/>
              <a:t>(Semi-)Autonomous examination of data to discover deeper insights, make predictions, or generate recommendations (e.g., through data/text mining and machine learning)</a:t>
            </a:r>
          </a:p>
          <a:p>
            <a:r>
              <a:rPr lang="en-US" b="1" noProof="0">
                <a:solidFill>
                  <a:srgbClr val="0070C0"/>
                </a:solidFill>
              </a:rPr>
              <a:t>Augmented</a:t>
            </a:r>
            <a:r>
              <a:rPr lang="en-US" b="1" noProof="0"/>
              <a:t> Analytics</a:t>
            </a:r>
          </a:p>
          <a:p>
            <a:pPr lvl="1"/>
            <a:r>
              <a:rPr lang="en-US" noProof="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a:hlinkClick r:id="rId2"/>
              </a:rPr>
              <a:t>https://www.gartner.com/en/information-technology/glossary</a:t>
            </a:r>
            <a:r>
              <a:rPr lang="en-US" noProof="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avoid</a:t>
            </a:r>
            <a:endParaRPr lang="en-US" noProof="0"/>
          </a:p>
        </p:txBody>
      </p:sp>
      <p:sp>
        <p:nvSpPr>
          <p:cNvPr id="4" name="Segnaposto contenuto 3"/>
          <p:cNvSpPr>
            <a:spLocks noGrp="1"/>
          </p:cNvSpPr>
          <p:nvPr>
            <p:ph idx="1"/>
          </p:nvPr>
        </p:nvSpPr>
        <p:spPr/>
        <p:txBody>
          <a:bodyPr>
            <a:normAutofit/>
          </a:bodyPr>
          <a:lstStyle/>
          <a:p>
            <a:r>
              <a:rPr lang="en-US" b="1" noProof="0"/>
              <a:t>Data with many relationships</a:t>
            </a:r>
          </a:p>
          <a:p>
            <a:pPr lvl="1"/>
            <a:r>
              <a:rPr lang="en-US" noProof="0"/>
              <a:t>When relationships between data (in the same or in different collections) must be followed </a:t>
            </a:r>
          </a:p>
          <a:p>
            <a:pPr lvl="1"/>
            <a:r>
              <a:rPr lang="en-US"/>
              <a:t>S</a:t>
            </a:r>
            <a:r>
              <a:rPr lang="en-US" noProof="0" err="1"/>
              <a:t>ome</a:t>
            </a:r>
            <a:r>
              <a:rPr lang="en-US" noProof="0"/>
              <a:t> systems offer limited link-walking mechanisms</a:t>
            </a:r>
          </a:p>
          <a:p>
            <a:r>
              <a:rPr lang="en-US" b="1"/>
              <a:t>Multi-record operations</a:t>
            </a:r>
          </a:p>
          <a:p>
            <a:pPr lvl="1"/>
            <a:r>
              <a:rPr lang="en-US"/>
              <a:t>Because operations (mostly) involve one record at a time</a:t>
            </a:r>
          </a:p>
          <a:p>
            <a:r>
              <a:rPr lang="en-US" b="1" noProof="0"/>
              <a:t>Querying the data</a:t>
            </a:r>
          </a:p>
          <a:p>
            <a:pPr lvl="1"/>
            <a:r>
              <a:rPr lang="en-US" noProof="0"/>
              <a:t>If it is necessary to query the values, not just the key </a:t>
            </a:r>
          </a:p>
          <a:p>
            <a:pPr lvl="1"/>
            <a:r>
              <a:rPr lang="en-US" noProof="0"/>
              <a:t>Few systems offer </a:t>
            </a:r>
            <a:r>
              <a:rPr lang="en-US"/>
              <a:t>limited functionalities </a:t>
            </a:r>
            <a:r>
              <a:rPr lang="en-US" noProof="0"/>
              <a:t>(e.g., </a:t>
            </a:r>
            <a:r>
              <a:rPr lang="en-US" noProof="0" err="1"/>
              <a:t>Riak</a:t>
            </a:r>
            <a:r>
              <a:rPr lang="en-US" noProof="0"/>
              <a:t> Search)</a:t>
            </a:r>
          </a:p>
        </p:txBody>
      </p:sp>
    </p:spTree>
    <p:extLst>
      <p:ext uri="{BB962C8B-B14F-4D97-AF65-F5344CB8AC3E}">
        <p14:creationId xmlns:p14="http://schemas.microsoft.com/office/powerpoint/2010/main" val="1668123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popular DBs</a:t>
            </a:r>
            <a:endParaRPr lang="en-US" noProof="0"/>
          </a:p>
        </p:txBody>
      </p:sp>
      <p:sp>
        <p:nvSpPr>
          <p:cNvPr id="4" name="Segnaposto contenuto 3"/>
          <p:cNvSpPr>
            <a:spLocks noGrp="1"/>
          </p:cNvSpPr>
          <p:nvPr>
            <p:ph idx="1"/>
          </p:nvPr>
        </p:nvSpPr>
        <p:spPr/>
        <p:txBody>
          <a:bodyPr/>
          <a:lstStyle/>
          <a:p>
            <a:r>
              <a:rPr lang="en-US" b="1" noProof="0"/>
              <a:t>MongoDB</a:t>
            </a:r>
            <a:r>
              <a:rPr lang="en-US"/>
              <a:t>: </a:t>
            </a:r>
            <a:r>
              <a:rPr lang="en-US" noProof="0">
                <a:hlinkClick r:id="rId2"/>
              </a:rPr>
              <a:t>http://www.mongodb.org</a:t>
            </a:r>
            <a:r>
              <a:rPr lang="en-US"/>
              <a:t> </a:t>
            </a:r>
            <a:endParaRPr lang="en-US" noProof="0"/>
          </a:p>
          <a:p>
            <a:r>
              <a:rPr lang="en-US" b="1"/>
              <a:t>Couchbase: </a:t>
            </a:r>
            <a:r>
              <a:rPr lang="en-US">
                <a:hlinkClick r:id="rId3"/>
              </a:rPr>
              <a:t>http://www.couchbase.com</a:t>
            </a:r>
            <a:r>
              <a:rPr lang="en-US"/>
              <a:t> </a:t>
            </a:r>
          </a:p>
          <a:p>
            <a:r>
              <a:rPr lang="en-US" b="1" noProof="0"/>
              <a:t>CouchDB</a:t>
            </a:r>
            <a:r>
              <a:rPr lang="en-US"/>
              <a:t>: </a:t>
            </a:r>
            <a:r>
              <a:rPr lang="en-US" noProof="0">
                <a:hlinkClick r:id="rId4"/>
              </a:rPr>
              <a:t>http://couchdb.apache.org</a:t>
            </a:r>
            <a:r>
              <a:rPr lang="en-US" noProof="0"/>
              <a:t> </a:t>
            </a:r>
          </a:p>
        </p:txBody>
      </p:sp>
    </p:spTree>
    <p:extLst>
      <p:ext uri="{BB962C8B-B14F-4D97-AF65-F5344CB8AC3E}">
        <p14:creationId xmlns:p14="http://schemas.microsoft.com/office/powerpoint/2010/main" val="9601368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use</a:t>
            </a:r>
          </a:p>
        </p:txBody>
      </p:sp>
      <p:sp>
        <p:nvSpPr>
          <p:cNvPr id="4" name="Segnaposto contenuto 3"/>
          <p:cNvSpPr>
            <a:spLocks noGrp="1"/>
          </p:cNvSpPr>
          <p:nvPr>
            <p:ph idx="1"/>
          </p:nvPr>
        </p:nvSpPr>
        <p:spPr/>
        <p:txBody>
          <a:bodyPr>
            <a:normAutofit lnSpcReduction="10000"/>
          </a:bodyPr>
          <a:lstStyle/>
          <a:p>
            <a:r>
              <a:rPr lang="en-US"/>
              <a:t>Higher expressiveness</a:t>
            </a:r>
          </a:p>
          <a:p>
            <a:pPr lvl="1"/>
            <a:r>
              <a:rPr lang="en-US"/>
              <a:t>Store data according to a highly nested data model</a:t>
            </a:r>
          </a:p>
          <a:p>
            <a:pPr lvl="1"/>
            <a:r>
              <a:rPr lang="en-US" noProof="0"/>
              <a:t>Need to formulate complex queries on many fields</a:t>
            </a:r>
          </a:p>
          <a:p>
            <a:r>
              <a:rPr lang="en-US"/>
              <a:t>Examples</a:t>
            </a:r>
            <a:endParaRPr lang="en-US" noProof="0"/>
          </a:p>
          <a:p>
            <a:pPr lvl="1"/>
            <a:r>
              <a:rPr lang="en-US" b="1" noProof="0"/>
              <a:t>Event logs</a:t>
            </a:r>
          </a:p>
          <a:p>
            <a:pPr lvl="2"/>
            <a:r>
              <a:rPr lang="en-US" noProof="0">
                <a:solidFill>
                  <a:srgbClr val="0070C0"/>
                </a:solidFill>
              </a:rPr>
              <a:t>Central repo to store event logs from many applications; </a:t>
            </a:r>
            <a:r>
              <a:rPr lang="en-US"/>
              <a:t>shard on app name or event type</a:t>
            </a:r>
          </a:p>
          <a:p>
            <a:pPr lvl="1"/>
            <a:r>
              <a:rPr lang="en-US" b="1" noProof="0"/>
              <a:t>CMS, blogging platforms</a:t>
            </a:r>
          </a:p>
          <a:p>
            <a:pPr lvl="2"/>
            <a:r>
              <a:rPr lang="en-US" noProof="0">
                <a:solidFill>
                  <a:srgbClr val="0070C0"/>
                </a:solidFill>
              </a:rPr>
              <a:t>The absence of a predefined schema </a:t>
            </a:r>
            <a:r>
              <a:rPr lang="en-US">
                <a:solidFill>
                  <a:srgbClr val="0070C0"/>
                </a:solidFill>
              </a:rPr>
              <a:t>fits well</a:t>
            </a:r>
            <a:r>
              <a:rPr lang="en-US" noProof="0">
                <a:solidFill>
                  <a:srgbClr val="0070C0"/>
                </a:solidFill>
              </a:rPr>
              <a:t> </a:t>
            </a:r>
            <a:r>
              <a:rPr lang="en-US" noProof="0"/>
              <a:t>within content management systems (CMS) or website management applications, to handle comments, registrations and user profiles</a:t>
            </a:r>
          </a:p>
          <a:p>
            <a:pPr lvl="1"/>
            <a:r>
              <a:rPr lang="en-US" b="1" noProof="0"/>
              <a:t>Web Analytics or Real-Time Analytics</a:t>
            </a:r>
          </a:p>
          <a:p>
            <a:pPr lvl="2"/>
            <a:r>
              <a:rPr lang="en-US" noProof="0">
                <a:solidFill>
                  <a:srgbClr val="0070C0"/>
                </a:solidFill>
              </a:rPr>
              <a:t>The ability to update only specific fields </a:t>
            </a:r>
            <a:r>
              <a:rPr lang="en-US" noProof="0"/>
              <a:t>enables fast update of analytical metrics</a:t>
            </a:r>
          </a:p>
          <a:p>
            <a:pPr lvl="2"/>
            <a:r>
              <a:rPr lang="en-US" noProof="0">
                <a:solidFill>
                  <a:srgbClr val="0070C0"/>
                </a:solidFill>
              </a:rPr>
              <a:t>Text indexing</a:t>
            </a:r>
            <a:r>
              <a:rPr lang="en-US" noProof="0"/>
              <a:t> enables </a:t>
            </a:r>
            <a:r>
              <a:rPr lang="en-US"/>
              <a:t>real-time sentiment analysis and social media monitoring</a:t>
            </a:r>
            <a:endParaRPr lang="en-US" noProof="0"/>
          </a:p>
          <a:p>
            <a:pPr lvl="1"/>
            <a:r>
              <a:rPr lang="en-US" b="1" noProof="0"/>
              <a:t>E-commerce applications</a:t>
            </a:r>
          </a:p>
          <a:p>
            <a:pPr lvl="2"/>
            <a:r>
              <a:rPr lang="en-US" noProof="0">
                <a:solidFill>
                  <a:srgbClr val="0070C0"/>
                </a:solidFill>
              </a:rPr>
              <a:t>Schema flexibility is often required </a:t>
            </a:r>
            <a:r>
              <a:rPr lang="en-US" noProof="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Document: real use cases</a:t>
            </a:r>
            <a:endParaRPr lang="en-US" noProof="0"/>
          </a:p>
        </p:txBody>
      </p:sp>
      <p:sp>
        <p:nvSpPr>
          <p:cNvPr id="4" name="Segnaposto contenuto 3"/>
          <p:cNvSpPr>
            <a:spLocks noGrp="1"/>
          </p:cNvSpPr>
          <p:nvPr>
            <p:ph idx="1"/>
          </p:nvPr>
        </p:nvSpPr>
        <p:spPr/>
        <p:txBody>
          <a:bodyPr>
            <a:normAutofit/>
          </a:bodyPr>
          <a:lstStyle/>
          <a:p>
            <a:r>
              <a:rPr lang="en-US" b="1" noProof="0" err="1"/>
              <a:t>Adversting</a:t>
            </a:r>
            <a:r>
              <a:rPr lang="en-US" b="1" noProof="0"/>
              <a:t> services</a:t>
            </a:r>
          </a:p>
          <a:p>
            <a:pPr lvl="1"/>
            <a:r>
              <a:rPr lang="en-US" noProof="0"/>
              <a:t>MongoDB was born as a system for banner ads</a:t>
            </a:r>
          </a:p>
          <a:p>
            <a:pPr lvl="2"/>
            <a:r>
              <a:rPr lang="en-US"/>
              <a:t>24/7 availability and high performance</a:t>
            </a:r>
          </a:p>
          <a:p>
            <a:pPr lvl="2"/>
            <a:r>
              <a:rPr lang="en-US"/>
              <a:t>Complex rules to find the right banner based on user’s interests</a:t>
            </a:r>
          </a:p>
          <a:p>
            <a:pPr lvl="2"/>
            <a:r>
              <a:rPr lang="en-US"/>
              <a:t>Handle several kinds of ads and show detailed analytics</a:t>
            </a:r>
          </a:p>
          <a:p>
            <a:r>
              <a:rPr lang="en-US" b="1"/>
              <a:t>Internet of Things</a:t>
            </a:r>
          </a:p>
          <a:p>
            <a:pPr lvl="1"/>
            <a:r>
              <a:rPr lang="en-US"/>
              <a:t>Real-time management of sensor-based data</a:t>
            </a:r>
          </a:p>
          <a:p>
            <a:pPr lvl="1"/>
            <a:r>
              <a:rPr lang="en-US"/>
              <a:t>Bosch uses MongoDB to capture data from cars (breaks, ABS, windscreen wiper, etc.) and aircrafts maintenance tools</a:t>
            </a:r>
          </a:p>
          <a:p>
            <a:pPr lvl="2"/>
            <a:r>
              <a:rPr lang="en-US"/>
              <a:t>Business rules are applied to warn the pilot when the breaking system pressure falls under a critical threshold, or the maintenance operator when the tool is used improperly</a:t>
            </a:r>
          </a:p>
          <a:p>
            <a:pPr lvl="1"/>
            <a:r>
              <a:rPr lang="en-US"/>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avoid</a:t>
            </a:r>
          </a:p>
        </p:txBody>
      </p:sp>
      <p:sp>
        <p:nvSpPr>
          <p:cNvPr id="4" name="Segnaposto contenuto 3"/>
          <p:cNvSpPr>
            <a:spLocks noGrp="1"/>
          </p:cNvSpPr>
          <p:nvPr>
            <p:ph idx="1"/>
          </p:nvPr>
        </p:nvSpPr>
        <p:spPr/>
        <p:txBody>
          <a:bodyPr>
            <a:normAutofit/>
          </a:bodyPr>
          <a:lstStyle/>
          <a:p>
            <a:r>
              <a:rPr lang="en-US" b="1"/>
              <a:t>ACID transactions requirement</a:t>
            </a:r>
          </a:p>
          <a:p>
            <a:pPr lvl="1"/>
            <a:r>
              <a:rPr lang="en-US" noProof="0"/>
              <a:t>If not for a few exceptions (e.g., </a:t>
            </a:r>
            <a:r>
              <a:rPr lang="en-US" noProof="0" err="1"/>
              <a:t>RavenDB</a:t>
            </a:r>
            <a:r>
              <a:rPr lang="en-US" noProof="0"/>
              <a:t>), document databases are not suited for cross-document atomicity </a:t>
            </a:r>
          </a:p>
          <a:p>
            <a:r>
              <a:rPr lang="en-US" b="1" noProof="0"/>
              <a:t>Queries on high-variety data</a:t>
            </a:r>
          </a:p>
          <a:p>
            <a:pPr lvl="1"/>
            <a:r>
              <a:rPr lang="en-US" noProof="0">
                <a:solidFill>
                  <a:srgbClr val="0070C0"/>
                </a:solidFill>
              </a:rPr>
              <a:t>If the aggregate structure continuously evolves, queries must be constantly updated </a:t>
            </a:r>
            <a:r>
              <a:rPr lang="en-US" noProof="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popular DBs</a:t>
            </a:r>
            <a:endParaRPr lang="en-US" noProof="0"/>
          </a:p>
        </p:txBody>
      </p:sp>
      <p:sp>
        <p:nvSpPr>
          <p:cNvPr id="4" name="Segnaposto contenuto 3"/>
          <p:cNvSpPr>
            <a:spLocks noGrp="1"/>
          </p:cNvSpPr>
          <p:nvPr>
            <p:ph idx="1"/>
          </p:nvPr>
        </p:nvSpPr>
        <p:spPr/>
        <p:txBody>
          <a:bodyPr/>
          <a:lstStyle/>
          <a:p>
            <a:r>
              <a:rPr lang="en-US" b="1" noProof="0"/>
              <a:t>Cassandra</a:t>
            </a:r>
            <a:r>
              <a:rPr lang="en-US" noProof="0"/>
              <a:t>: </a:t>
            </a:r>
            <a:r>
              <a:rPr lang="en-US" noProof="0">
                <a:hlinkClick r:id="rId2"/>
              </a:rPr>
              <a:t>http://cassandra.apache.org</a:t>
            </a:r>
            <a:r>
              <a:rPr lang="en-US"/>
              <a:t> </a:t>
            </a:r>
            <a:endParaRPr lang="en-US" noProof="0"/>
          </a:p>
          <a:p>
            <a:r>
              <a:rPr lang="en-US" b="1" noProof="0"/>
              <a:t>HBase</a:t>
            </a:r>
            <a:r>
              <a:rPr lang="en-US"/>
              <a:t>: </a:t>
            </a:r>
            <a:r>
              <a:rPr lang="en-US" noProof="0">
                <a:hlinkClick r:id="rId3"/>
              </a:rPr>
              <a:t>https://hbase.apache.org</a:t>
            </a:r>
            <a:r>
              <a:rPr lang="en-US"/>
              <a:t> </a:t>
            </a:r>
            <a:endParaRPr lang="en-US" noProof="0"/>
          </a:p>
          <a:p>
            <a:r>
              <a:rPr lang="en-US" b="1"/>
              <a:t>Google </a:t>
            </a:r>
            <a:r>
              <a:rPr lang="en-US" b="1" err="1"/>
              <a:t>BigTable</a:t>
            </a:r>
            <a:r>
              <a:rPr lang="en-US"/>
              <a:t>:  </a:t>
            </a:r>
            <a:r>
              <a:rPr lang="en-US">
                <a:hlinkClick r:id="rId4"/>
              </a:rPr>
              <a:t>https://cloud.google.com/bigtable</a:t>
            </a:r>
            <a:r>
              <a:rPr lang="en-US"/>
              <a:t> </a:t>
            </a:r>
            <a:endParaRPr lang="en-US" noProof="0"/>
          </a:p>
        </p:txBody>
      </p:sp>
    </p:spTree>
    <p:extLst>
      <p:ext uri="{BB962C8B-B14F-4D97-AF65-F5344CB8AC3E}">
        <p14:creationId xmlns:p14="http://schemas.microsoft.com/office/powerpoint/2010/main" val="257814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use</a:t>
            </a:r>
            <a:endParaRPr lang="en-US" noProof="0"/>
          </a:p>
        </p:txBody>
      </p:sp>
      <p:sp>
        <p:nvSpPr>
          <p:cNvPr id="9" name="Segnaposto contenuto 3"/>
          <p:cNvSpPr>
            <a:spLocks noGrp="1"/>
          </p:cNvSpPr>
          <p:nvPr>
            <p:ph idx="1"/>
          </p:nvPr>
        </p:nvSpPr>
        <p:spPr/>
        <p:txBody>
          <a:bodyPr>
            <a:normAutofit/>
          </a:bodyPr>
          <a:lstStyle/>
          <a:p>
            <a:r>
              <a:rPr lang="en-US"/>
              <a:t>Compromise between expressiveness and simplicity</a:t>
            </a:r>
          </a:p>
          <a:p>
            <a:pPr lvl="1"/>
            <a:r>
              <a:rPr lang="en-US"/>
              <a:t>Limited (but some) requirements in terms of data model</a:t>
            </a:r>
          </a:p>
          <a:p>
            <a:pPr lvl="1"/>
            <a:r>
              <a:rPr lang="en-US"/>
              <a:t>Limited (but some) requirements in terms of querying records</a:t>
            </a:r>
          </a:p>
          <a:p>
            <a:r>
              <a:rPr lang="en-US"/>
              <a:t>Examples</a:t>
            </a:r>
          </a:p>
          <a:p>
            <a:pPr lvl="1"/>
            <a:r>
              <a:rPr lang="en-US" b="1"/>
              <a:t>Event logs; CMS, blogging platforms</a:t>
            </a:r>
          </a:p>
          <a:p>
            <a:pPr lvl="2"/>
            <a:r>
              <a:rPr lang="en-US"/>
              <a:t>Similarly to document databases, </a:t>
            </a:r>
            <a:r>
              <a:rPr lang="en-US">
                <a:solidFill>
                  <a:srgbClr val="0070C0"/>
                </a:solidFill>
              </a:rPr>
              <a:t>different applications may use different columns</a:t>
            </a:r>
            <a:endParaRPr lang="en-US"/>
          </a:p>
          <a:p>
            <a:pPr lvl="1"/>
            <a:r>
              <a:rPr lang="en-US" b="1"/>
              <a:t>Sparse matrixes</a:t>
            </a:r>
          </a:p>
          <a:p>
            <a:pPr lvl="2"/>
            <a:r>
              <a:rPr lang="en-US"/>
              <a:t>While an RDBMS would store </a:t>
            </a:r>
            <a:r>
              <a:rPr lang="en-US" i="1"/>
              <a:t>null </a:t>
            </a:r>
            <a:r>
              <a:rPr lang="en-US"/>
              <a:t>values, a wide column </a:t>
            </a:r>
            <a:r>
              <a:rPr lang="en-US">
                <a:solidFill>
                  <a:srgbClr val="0070C0"/>
                </a:solidFill>
              </a:rPr>
              <a:t>stores only the columns for which a value is specified</a:t>
            </a:r>
            <a:endParaRPr lang="en-US"/>
          </a:p>
          <a:p>
            <a:pPr lvl="1"/>
            <a:r>
              <a:rPr lang="en-US" b="1"/>
              <a:t>GIS applications</a:t>
            </a:r>
          </a:p>
          <a:p>
            <a:pPr lvl="2"/>
            <a:r>
              <a:rPr lang="en-US"/>
              <a:t>Pieces of a map (tiles) can be stored as </a:t>
            </a:r>
            <a:r>
              <a:rPr lang="en-US">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real use cases</a:t>
            </a:r>
            <a:endParaRPr lang="en-US" noProof="0"/>
          </a:p>
        </p:txBody>
      </p:sp>
      <p:sp>
        <p:nvSpPr>
          <p:cNvPr id="9" name="Segnaposto contenuto 3"/>
          <p:cNvSpPr>
            <a:spLocks noGrp="1"/>
          </p:cNvSpPr>
          <p:nvPr>
            <p:ph idx="1"/>
          </p:nvPr>
        </p:nvSpPr>
        <p:spPr/>
        <p:txBody>
          <a:bodyPr>
            <a:normAutofit/>
          </a:bodyPr>
          <a:lstStyle/>
          <a:p>
            <a:r>
              <a:rPr lang="en-US" b="1"/>
              <a:t>Google applications</a:t>
            </a:r>
          </a:p>
          <a:p>
            <a:pPr lvl="1"/>
            <a:r>
              <a:rPr lang="en-US" err="1"/>
              <a:t>BigTable</a:t>
            </a:r>
            <a:r>
              <a:rPr lang="en-US"/>
              <a:t> is the DB used by Google for most of its applications, including Search, Analytics, Maps and Gmail</a:t>
            </a:r>
          </a:p>
          <a:p>
            <a:r>
              <a:rPr lang="en-US" b="1"/>
              <a:t>User profiles and preferences</a:t>
            </a:r>
          </a:p>
          <a:p>
            <a:pPr lvl="1"/>
            <a:r>
              <a:rPr lang="en-US"/>
              <a:t>Spotify uses Cassandra to store metadata about users, artists, songs, playlists, etc.</a:t>
            </a:r>
          </a:p>
          <a:p>
            <a:r>
              <a:rPr lang="en-US" b="1"/>
              <a:t>Manhattan</a:t>
            </a:r>
          </a:p>
          <a:p>
            <a:pPr lvl="1"/>
            <a:r>
              <a:rPr lang="en-US"/>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avoid</a:t>
            </a:r>
            <a:endParaRPr lang="en-US" noProof="0"/>
          </a:p>
        </p:txBody>
      </p:sp>
      <p:sp>
        <p:nvSpPr>
          <p:cNvPr id="4" name="Segnaposto contenuto 3"/>
          <p:cNvSpPr>
            <a:spLocks noGrp="1"/>
          </p:cNvSpPr>
          <p:nvPr>
            <p:ph idx="1"/>
          </p:nvPr>
        </p:nvSpPr>
        <p:spPr/>
        <p:txBody>
          <a:bodyPr>
            <a:normAutofit/>
          </a:bodyPr>
          <a:lstStyle/>
          <a:p>
            <a:r>
              <a:rPr lang="en-US" b="1" noProof="0"/>
              <a:t>Same as for document model</a:t>
            </a:r>
          </a:p>
          <a:p>
            <a:pPr lvl="1"/>
            <a:r>
              <a:rPr lang="en-US" noProof="0"/>
              <a:t>ACID transactions requirement</a:t>
            </a:r>
          </a:p>
          <a:p>
            <a:pPr lvl="1"/>
            <a:r>
              <a:rPr lang="en-US"/>
              <a:t>Queries on high-variety data</a:t>
            </a:r>
          </a:p>
          <a:p>
            <a:r>
              <a:rPr lang="en-US" b="1" noProof="0"/>
              <a:t>Need for full query expressiveness</a:t>
            </a:r>
          </a:p>
          <a:p>
            <a:pPr lvl="1"/>
            <a:r>
              <a:rPr lang="en-US"/>
              <a:t>Joins are highly discouraged</a:t>
            </a:r>
          </a:p>
          <a:p>
            <a:pPr lvl="1"/>
            <a:r>
              <a:rPr lang="en-US"/>
              <a:t>Limited support for filters and group </a:t>
            </a:r>
            <a:r>
              <a:rPr lang="en-US" err="1"/>
              <a:t>bys</a:t>
            </a:r>
            <a:endParaRPr lang="en-US"/>
          </a:p>
        </p:txBody>
      </p:sp>
    </p:spTree>
    <p:extLst>
      <p:ext uri="{BB962C8B-B14F-4D97-AF65-F5344CB8AC3E}">
        <p14:creationId xmlns:p14="http://schemas.microsoft.com/office/powerpoint/2010/main" val="1729208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popular DBs</a:t>
            </a:r>
            <a:endParaRPr lang="en-US" noProof="0"/>
          </a:p>
        </p:txBody>
      </p:sp>
      <p:sp>
        <p:nvSpPr>
          <p:cNvPr id="4" name="Segnaposto contenuto 3"/>
          <p:cNvSpPr>
            <a:spLocks noGrp="1"/>
          </p:cNvSpPr>
          <p:nvPr>
            <p:ph idx="1"/>
          </p:nvPr>
        </p:nvSpPr>
        <p:spPr/>
        <p:txBody>
          <a:bodyPr/>
          <a:lstStyle/>
          <a:p>
            <a:r>
              <a:rPr lang="en-US" b="1" noProof="0"/>
              <a:t>Neo4J</a:t>
            </a:r>
            <a:r>
              <a:rPr lang="en-US"/>
              <a:t>: </a:t>
            </a:r>
            <a:r>
              <a:rPr lang="en-US">
                <a:hlinkClick r:id="rId2"/>
              </a:rPr>
              <a:t>http://neo4j.com</a:t>
            </a:r>
            <a:endParaRPr lang="en-US"/>
          </a:p>
          <a:p>
            <a:r>
              <a:rPr lang="en-US" b="1" noProof="0" err="1"/>
              <a:t>TigerGraph</a:t>
            </a:r>
            <a:r>
              <a:rPr lang="en-US"/>
              <a:t>: </a:t>
            </a:r>
            <a:r>
              <a:rPr lang="en-US">
                <a:hlinkClick r:id="rId3"/>
              </a:rPr>
              <a:t>https://www.tigergraph.com/</a:t>
            </a:r>
            <a:r>
              <a:rPr lang="en-US"/>
              <a:t> </a:t>
            </a:r>
          </a:p>
        </p:txBody>
      </p:sp>
    </p:spTree>
    <p:extLst>
      <p:ext uri="{BB962C8B-B14F-4D97-AF65-F5344CB8AC3E}">
        <p14:creationId xmlns:p14="http://schemas.microsoft.com/office/powerpoint/2010/main" val="159113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use</a:t>
            </a:r>
            <a:endParaRPr lang="en-US" noProof="0"/>
          </a:p>
        </p:txBody>
      </p:sp>
      <p:sp>
        <p:nvSpPr>
          <p:cNvPr id="9" name="Segnaposto contenuto 3"/>
          <p:cNvSpPr>
            <a:spLocks noGrp="1"/>
          </p:cNvSpPr>
          <p:nvPr>
            <p:ph idx="1"/>
          </p:nvPr>
        </p:nvSpPr>
        <p:spPr/>
        <p:txBody>
          <a:bodyPr>
            <a:normAutofit/>
          </a:bodyPr>
          <a:lstStyle/>
          <a:p>
            <a:r>
              <a:rPr lang="en-US" b="1"/>
              <a:t>Interlinked data</a:t>
            </a:r>
          </a:p>
          <a:p>
            <a:pPr lvl="1"/>
            <a:r>
              <a:rPr lang="en-US">
                <a:solidFill>
                  <a:srgbClr val="0070C0"/>
                </a:solidFill>
              </a:rPr>
              <a:t>Social networks</a:t>
            </a:r>
            <a:r>
              <a:rPr lang="en-US"/>
              <a:t> are one of the most typical use case of graph databases (e.g., to store friendships or work relationships); </a:t>
            </a:r>
            <a:r>
              <a:rPr lang="en-US">
                <a:solidFill>
                  <a:srgbClr val="0070C0"/>
                </a:solidFill>
              </a:rPr>
              <a:t>every relationship-centric domain is a good one</a:t>
            </a:r>
          </a:p>
          <a:p>
            <a:r>
              <a:rPr lang="en-US" b="1"/>
              <a:t>Routing and location-based services</a:t>
            </a:r>
          </a:p>
          <a:p>
            <a:pPr lvl="1"/>
            <a:r>
              <a:rPr lang="en-US"/>
              <a:t>Applications working on the </a:t>
            </a:r>
            <a:r>
              <a:rPr lang="en-US">
                <a:solidFill>
                  <a:srgbClr val="0070C0"/>
                </a:solidFill>
              </a:rPr>
              <a:t>TSP (Travelling Salesman Problem)</a:t>
            </a:r>
            <a:r>
              <a:rPr lang="en-US"/>
              <a:t> problem</a:t>
            </a:r>
          </a:p>
          <a:p>
            <a:pPr lvl="1"/>
            <a:r>
              <a:rPr lang="en-US"/>
              <a:t>Location-based application that, for instance, recommend the best restaurant nearby; in this case, </a:t>
            </a:r>
            <a:r>
              <a:rPr lang="en-US">
                <a:solidFill>
                  <a:srgbClr val="0070C0"/>
                </a:solidFill>
              </a:rPr>
              <a:t>relationships model the distance between node</a:t>
            </a:r>
            <a:endParaRPr lang="en-US"/>
          </a:p>
          <a:p>
            <a:r>
              <a:rPr lang="en-US" b="1"/>
              <a:t>Recommendation applications, fraud-detection</a:t>
            </a:r>
          </a:p>
          <a:p>
            <a:pPr lvl="1"/>
            <a:r>
              <a:rPr lang="en-US"/>
              <a:t>Systems recommending «the products bought by your friends», or «the products bought by those who bought your same products»</a:t>
            </a:r>
          </a:p>
          <a:p>
            <a:pPr lvl="1"/>
            <a:r>
              <a:rPr lang="en-US"/>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real use cases</a:t>
            </a:r>
            <a:endParaRPr lang="en-US" noProof="0"/>
          </a:p>
        </p:txBody>
      </p:sp>
      <p:sp>
        <p:nvSpPr>
          <p:cNvPr id="9" name="Segnaposto contenuto 3"/>
          <p:cNvSpPr>
            <a:spLocks noGrp="1"/>
          </p:cNvSpPr>
          <p:nvPr>
            <p:ph idx="1"/>
          </p:nvPr>
        </p:nvSpPr>
        <p:spPr/>
        <p:txBody>
          <a:bodyPr>
            <a:normAutofit/>
          </a:bodyPr>
          <a:lstStyle/>
          <a:p>
            <a:r>
              <a:rPr lang="en-US" b="1"/>
              <a:t>Relationships analysis</a:t>
            </a:r>
          </a:p>
          <a:p>
            <a:pPr lvl="1"/>
            <a:r>
              <a:rPr lang="en-US"/>
              <a:t>Finding common friends (e.g., friend-of-a-friend) in a social network</a:t>
            </a:r>
          </a:p>
          <a:p>
            <a:pPr lvl="1"/>
            <a:r>
              <a:rPr lang="en-US"/>
              <a:t>Identifying clusters of phone calls that identify a criminal network</a:t>
            </a:r>
          </a:p>
          <a:p>
            <a:pPr lvl="1"/>
            <a:r>
              <a:rPr lang="en-US"/>
              <a:t>Analyzing flows of money to identifying money recycling patterns or credit card theft</a:t>
            </a:r>
          </a:p>
          <a:p>
            <a:pPr lvl="1"/>
            <a:r>
              <a:rPr lang="en-US"/>
              <a:t>Main users: law firms, police, intelligence agencies</a:t>
            </a:r>
          </a:p>
          <a:p>
            <a:pPr lvl="2"/>
            <a:r>
              <a:rPr lang="en-US">
                <a:hlinkClick r:id="rId3"/>
              </a:rPr>
              <a:t>https://neo4j.com/use-cases/fraud-detection/</a:t>
            </a:r>
            <a:r>
              <a:rPr lang="en-US"/>
              <a:t> </a:t>
            </a:r>
          </a:p>
          <a:p>
            <a:pPr lvl="1"/>
            <a:r>
              <a:rPr lang="en-US"/>
              <a:t>Useful for text analysis as well (Natural Language Processing)</a:t>
            </a:r>
          </a:p>
          <a:p>
            <a:r>
              <a:rPr lang="en-US" b="1"/>
              <a:t>Inference</a:t>
            </a:r>
          </a:p>
          <a:p>
            <a:pPr lvl="1"/>
            <a:r>
              <a:rPr lang="en-US"/>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avoid</a:t>
            </a:r>
            <a:endParaRPr lang="en-US" noProof="0"/>
          </a:p>
        </p:txBody>
      </p:sp>
      <p:sp>
        <p:nvSpPr>
          <p:cNvPr id="4" name="Segnaposto contenuto 3"/>
          <p:cNvSpPr>
            <a:spLocks noGrp="1"/>
          </p:cNvSpPr>
          <p:nvPr>
            <p:ph idx="1"/>
          </p:nvPr>
        </p:nvSpPr>
        <p:spPr/>
        <p:txBody>
          <a:bodyPr>
            <a:normAutofit/>
          </a:bodyPr>
          <a:lstStyle/>
          <a:p>
            <a:r>
              <a:rPr lang="en-US" b="1" noProof="0"/>
              <a:t>Data-intensive applications</a:t>
            </a:r>
          </a:p>
          <a:p>
            <a:pPr lvl="1"/>
            <a:r>
              <a:rPr lang="en-US" noProof="0"/>
              <a:t>Traversing the graph is trivial, but </a:t>
            </a:r>
            <a:r>
              <a:rPr lang="en-US" noProof="0">
                <a:solidFill>
                  <a:srgbClr val="0070C0"/>
                </a:solidFill>
              </a:rPr>
              <a:t>analyzing the whole graph can be expensive</a:t>
            </a:r>
            <a:endParaRPr lang="en-US"/>
          </a:p>
          <a:p>
            <a:pPr lvl="1"/>
            <a:r>
              <a:rPr lang="en-US" noProof="0"/>
              <a:t>There exist framework for distributed graph analysis (e.g., Apache </a:t>
            </a:r>
            <a:r>
              <a:rPr lang="en-US" noProof="0" err="1"/>
              <a:t>Giraph</a:t>
            </a:r>
            <a:r>
              <a:rPr lang="en-US" noProof="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persistence</a:t>
            </a:r>
          </a:p>
        </p:txBody>
      </p:sp>
      <p:sp>
        <p:nvSpPr>
          <p:cNvPr id="4" name="Segnaposto contenuto 3"/>
          <p:cNvSpPr>
            <a:spLocks noGrp="1"/>
          </p:cNvSpPr>
          <p:nvPr>
            <p:ph idx="1"/>
          </p:nvPr>
        </p:nvSpPr>
        <p:spPr/>
        <p:txBody>
          <a:bodyPr/>
          <a:lstStyle/>
          <a:p>
            <a:r>
              <a:rPr lang="en-US" noProof="0">
                <a:solidFill>
                  <a:srgbClr val="FF0000"/>
                </a:solidFill>
              </a:rPr>
              <a:t>Different databases are designed to solve </a:t>
            </a:r>
            <a:r>
              <a:rPr lang="en-US" noProof="0" err="1">
                <a:solidFill>
                  <a:srgbClr val="FF0000"/>
                </a:solidFill>
              </a:rPr>
              <a:t>differen</a:t>
            </a:r>
            <a:r>
              <a:rPr lang="en-US">
                <a:solidFill>
                  <a:srgbClr val="FF0000"/>
                </a:solidFill>
              </a:rPr>
              <a:t>t problems</a:t>
            </a:r>
            <a:endParaRPr lang="en-US" noProof="0">
              <a:solidFill>
                <a:srgbClr val="FF0000"/>
              </a:solidFill>
            </a:endParaRPr>
          </a:p>
          <a:p>
            <a:r>
              <a:rPr lang="en-US" noProof="0">
                <a:solidFill>
                  <a:srgbClr val="0070C0"/>
                </a:solidFill>
              </a:rPr>
              <a:t>Using a single DBMS to handle everything …</a:t>
            </a:r>
          </a:p>
          <a:p>
            <a:pPr lvl="1"/>
            <a:r>
              <a:rPr lang="en-US" noProof="0"/>
              <a:t>Operational data</a:t>
            </a:r>
          </a:p>
          <a:p>
            <a:pPr lvl="1"/>
            <a:r>
              <a:rPr lang="en-US" noProof="0"/>
              <a:t>Temporary session information</a:t>
            </a:r>
          </a:p>
          <a:p>
            <a:pPr lvl="1"/>
            <a:r>
              <a:rPr lang="en-US" noProof="0"/>
              <a:t>Graph traversing</a:t>
            </a:r>
          </a:p>
          <a:p>
            <a:pPr lvl="1"/>
            <a:r>
              <a:rPr lang="en-US" noProof="0"/>
              <a:t>OLAP analyses</a:t>
            </a:r>
          </a:p>
          <a:p>
            <a:pPr lvl="1"/>
            <a:r>
              <a:rPr lang="en-US" noProof="0"/>
              <a:t>…</a:t>
            </a:r>
          </a:p>
          <a:p>
            <a:r>
              <a:rPr lang="en-US" noProof="0">
                <a:solidFill>
                  <a:srgbClr val="0070C0"/>
                </a:solidFill>
              </a:rPr>
              <a:t>… usually lead to inefficient solutions</a:t>
            </a:r>
          </a:p>
          <a:p>
            <a:r>
              <a:rPr lang="en-US" noProof="0"/>
              <a:t>Each activity has its own requirements </a:t>
            </a:r>
            <a:r>
              <a:rPr lang="en-US"/>
              <a:t>(availability, consistency, fault tolerance, etc.)</a:t>
            </a:r>
            <a:endParaRPr lang="en-US" noProof="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Traditional approach</a:t>
            </a:r>
          </a:p>
        </p:txBody>
      </p:sp>
      <p:sp>
        <p:nvSpPr>
          <p:cNvPr id="3" name="Segnaposto contenuto 2"/>
          <p:cNvSpPr>
            <a:spLocks noGrp="1"/>
          </p:cNvSpPr>
          <p:nvPr>
            <p:ph idx="1"/>
          </p:nvPr>
        </p:nvSpPr>
        <p:spPr/>
        <p:txBody>
          <a:bodyPr anchor="t"/>
          <a:lstStyle/>
          <a:p>
            <a:r>
              <a:rPr lang="en-US"/>
              <a:t>The </a:t>
            </a:r>
            <a:r>
              <a:rPr lang="en-US" i="1"/>
              <a:t>one-size-fits-all</a:t>
            </a:r>
            <a:r>
              <a:rPr lang="en-US"/>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data management</a:t>
            </a:r>
          </a:p>
        </p:txBody>
      </p:sp>
      <p:sp>
        <p:nvSpPr>
          <p:cNvPr id="3" name="Segnaposto contenuto 2"/>
          <p:cNvSpPr>
            <a:spLocks noGrp="1"/>
          </p:cNvSpPr>
          <p:nvPr>
            <p:ph idx="1"/>
          </p:nvPr>
        </p:nvSpPr>
        <p:spPr/>
        <p:txBody>
          <a:bodyPr anchor="t"/>
          <a:lstStyle/>
          <a:p>
            <a:r>
              <a:rPr lang="en-US" strike="sngStrike"/>
              <a:t>The </a:t>
            </a:r>
            <a:r>
              <a:rPr lang="en-US" i="1" strike="sngStrike"/>
              <a:t>one-size-fits-all</a:t>
            </a:r>
            <a:r>
              <a:rPr lang="en-US" strike="sngStrike"/>
              <a:t> solution</a:t>
            </a:r>
          </a:p>
          <a:p>
            <a:r>
              <a:rPr lang="en-US"/>
              <a:t>Replaced by the </a:t>
            </a:r>
            <a:r>
              <a:rPr lang="en-US" i="1"/>
              <a:t>polyglot </a:t>
            </a:r>
            <a:r>
              <a:rPr lang="en-US"/>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a:t>Service-oriented polyglot data management</a:t>
            </a:r>
          </a:p>
        </p:txBody>
      </p:sp>
      <p:sp>
        <p:nvSpPr>
          <p:cNvPr id="3" name="Segnaposto contenuto 2"/>
          <p:cNvSpPr>
            <a:spLocks noGrp="1"/>
          </p:cNvSpPr>
          <p:nvPr>
            <p:ph idx="1"/>
          </p:nvPr>
        </p:nvSpPr>
        <p:spPr/>
        <p:txBody>
          <a:bodyPr anchor="t"/>
          <a:lstStyle/>
          <a:p>
            <a:r>
              <a:rPr lang="en-US"/>
              <a:t>Each DB should be "embedded" within services, which offer API services to enable data access and manipulation</a:t>
            </a:r>
          </a:p>
          <a:p>
            <a:pPr lvl="1"/>
            <a:r>
              <a:rPr lang="en-US"/>
              <a:t>Several NoSQL systems (e.g., </a:t>
            </a:r>
            <a:r>
              <a:rPr lang="en-US" err="1"/>
              <a:t>Riak</a:t>
            </a:r>
            <a:r>
              <a:rPr lang="en-US"/>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a:t>Supporting existing technologies</a:t>
            </a:r>
          </a:p>
        </p:txBody>
      </p:sp>
      <p:sp>
        <p:nvSpPr>
          <p:cNvPr id="3" name="Segnaposto contenuto 2"/>
          <p:cNvSpPr>
            <a:spLocks noGrp="1"/>
          </p:cNvSpPr>
          <p:nvPr>
            <p:ph idx="1"/>
          </p:nvPr>
        </p:nvSpPr>
        <p:spPr/>
        <p:txBody>
          <a:bodyPr anchor="t"/>
          <a:lstStyle/>
          <a:p>
            <a:r>
              <a:rPr lang="en-US"/>
              <a:t>If the current solution cannot be changed, NoSQL systems can still support the existing ones</a:t>
            </a:r>
          </a:p>
          <a:p>
            <a:endParaRPr lang="en-US"/>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Beyond NoSQL</a:t>
            </a:r>
          </a:p>
        </p:txBody>
      </p:sp>
      <p:sp>
        <p:nvSpPr>
          <p:cNvPr id="3" name="Segnaposto contenuto 2"/>
          <p:cNvSpPr>
            <a:spLocks noGrp="1"/>
          </p:cNvSpPr>
          <p:nvPr>
            <p:ph idx="1"/>
          </p:nvPr>
        </p:nvSpPr>
        <p:spPr/>
        <p:txBody>
          <a:bodyPr/>
          <a:lstStyle/>
          <a:p>
            <a:r>
              <a:rPr lang="en-US"/>
              <a:t>NewSQL systems</a:t>
            </a:r>
          </a:p>
          <a:p>
            <a:pPr lvl="1"/>
            <a:r>
              <a:rPr lang="en-US"/>
              <a:t>Combine the benefits from both relational and NoSQL worlds</a:t>
            </a:r>
          </a:p>
          <a:p>
            <a:pPr lvl="1"/>
            <a:r>
              <a:rPr lang="en-US"/>
              <a:t>Ensure scalability without compromising consistency, but by </a:t>
            </a:r>
            <a:r>
              <a:rPr lang="en-US" b="1"/>
              <a:t>compromising some availability</a:t>
            </a:r>
            <a:endParaRPr lang="en-US"/>
          </a:p>
          <a:p>
            <a:r>
              <a:rPr lang="en-US"/>
              <a:t>Extended RDBMSs</a:t>
            </a:r>
          </a:p>
          <a:p>
            <a:pPr lvl="1"/>
            <a:r>
              <a:rPr lang="en-US"/>
              <a:t>KV implementable as a table with two fields: a string key, and a blob value</a:t>
            </a:r>
          </a:p>
          <a:p>
            <a:pPr lvl="1"/>
            <a:r>
              <a:rPr lang="en-US"/>
              <a:t>Cypher query language on top of a relational implementation of a graph</a:t>
            </a:r>
          </a:p>
          <a:p>
            <a:pPr lvl="1"/>
            <a:r>
              <a:rPr lang="en-US" err="1"/>
              <a:t>Hstore</a:t>
            </a:r>
            <a:r>
              <a:rPr lang="en-US"/>
              <a:t> data type in PostgreSQL for wide-column-like implementation</a:t>
            </a:r>
          </a:p>
          <a:p>
            <a:pPr lvl="1"/>
            <a:r>
              <a:rPr lang="en-US" b="1" err="1"/>
              <a:t>Scalabilty</a:t>
            </a:r>
            <a:r>
              <a:rPr lang="en-US" b="1"/>
              <a:t> issue remains</a:t>
            </a:r>
          </a:p>
          <a:p>
            <a:r>
              <a:rPr lang="en-US"/>
              <a:t>Multi-model NoSQL DBMSs</a:t>
            </a:r>
          </a:p>
          <a:p>
            <a:pPr lvl="1"/>
            <a:r>
              <a:rPr lang="en-US" err="1"/>
              <a:t>ArangoDB</a:t>
            </a:r>
            <a:r>
              <a:rPr lang="en-US"/>
              <a:t>, </a:t>
            </a:r>
            <a:r>
              <a:rPr lang="en-US" err="1"/>
              <a:t>OrientDB</a:t>
            </a:r>
            <a:endParaRPr lang="en-US"/>
          </a:p>
          <a:p>
            <a:pPr lvl="1"/>
            <a:r>
              <a:rPr lang="en-US" b="1"/>
              <a:t>Support all NoSQL data models, but not the relational one</a:t>
            </a:r>
          </a:p>
          <a:p>
            <a:r>
              <a:rPr lang="en-US"/>
              <a:t>Database-as-a-service</a:t>
            </a:r>
          </a:p>
          <a:p>
            <a:pPr lvl="1"/>
            <a:r>
              <a:rPr lang="en-US"/>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Companies are collecting tons of data to enable advanced analytics</a:t>
            </a:r>
          </a:p>
          <a:p>
            <a:pPr lvl="1"/>
            <a:r>
              <a:rPr lang="en-US" noProof="0"/>
              <a:t>Raw data is difficult to obtain, interpret, and maintain </a:t>
            </a:r>
          </a:p>
          <a:p>
            <a:pPr lvl="1"/>
            <a:r>
              <a:rPr lang="en-US" noProof="0"/>
              <a:t>Data is more and more heterogeneous</a:t>
            </a:r>
          </a:p>
          <a:p>
            <a:pPr lvl="1"/>
            <a:r>
              <a:rPr lang="en-US" noProof="0"/>
              <a:t>There is need for curating data to make it </a:t>
            </a:r>
            <a:r>
              <a:rPr lang="en-US" noProof="0">
                <a:solidFill>
                  <a:srgbClr val="0070C0"/>
                </a:solidFill>
              </a:rPr>
              <a:t>consumable</a:t>
            </a:r>
          </a:p>
          <a:p>
            <a:endParaRPr lang="en-US" noProof="0"/>
          </a:p>
          <a:p>
            <a:r>
              <a:rPr lang="en-US" noProof="0"/>
              <a:t>Where are we </a:t>
            </a:r>
            <a:r>
              <a:rPr lang="en-US" noProof="0">
                <a:solidFill>
                  <a:srgbClr val="0070C0"/>
                </a:solidFill>
              </a:rPr>
              <a:t>collecting</a:t>
            </a:r>
            <a:r>
              <a:rPr lang="en-US" noProof="0"/>
              <a:t>/</a:t>
            </a:r>
            <a:r>
              <a:rPr lang="en-US" noProof="0">
                <a:solidFill>
                  <a:srgbClr val="0070C0"/>
                </a:solidFill>
              </a:rPr>
              <a:t>processing</a:t>
            </a:r>
            <a:r>
              <a:rPr lang="en-US" noProof="0"/>
              <a:t> data?</a:t>
            </a:r>
          </a:p>
          <a:p>
            <a:pPr lvl="1"/>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170</a:t>
            </a:fld>
            <a:endParaRPr lang="it-IT"/>
          </a:p>
        </p:txBody>
      </p:sp>
    </p:spTree>
    <p:extLst>
      <p:ext uri="{BB962C8B-B14F-4D97-AF65-F5344CB8AC3E}">
        <p14:creationId xmlns:p14="http://schemas.microsoft.com/office/powerpoint/2010/main" val="21196124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https://xkcd.com/1444/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The big-data cube</a:t>
            </a:r>
          </a:p>
          <a:p>
            <a:pPr lvl="1"/>
            <a:r>
              <a:rPr lang="en-US" noProof="0"/>
              <a:t>Volume: small to big</a:t>
            </a:r>
          </a:p>
          <a:p>
            <a:pPr lvl="1"/>
            <a:r>
              <a:rPr lang="en-US" noProof="0"/>
              <a:t>Variety: structure to unstructured</a:t>
            </a:r>
          </a:p>
          <a:p>
            <a:pPr lvl="1"/>
            <a:r>
              <a:rPr lang="en-US" noProof="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172</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a:t>Meijer, Erik. "Your mouse is a database." </a:t>
            </a:r>
            <a:r>
              <a:rPr lang="en-US" i="1" noProof="0"/>
              <a:t>Communications of the ACM</a:t>
            </a:r>
            <a:r>
              <a:rPr lang="en-US" noProof="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Variety</a:t>
            </a:r>
          </a:p>
          <a:p>
            <a:pPr lvl="1"/>
            <a:r>
              <a:rPr lang="en-US" b="1" noProof="0"/>
              <a:t>Structured</a:t>
            </a:r>
          </a:p>
          <a:p>
            <a:pPr lvl="2"/>
            <a:r>
              <a:rPr lang="en-US" noProof="0"/>
              <a:t>Relational tuples with FK/PK relationships</a:t>
            </a:r>
          </a:p>
          <a:p>
            <a:pPr lvl="1"/>
            <a:r>
              <a:rPr lang="en-US" b="1" noProof="0"/>
              <a:t>Unstructured</a:t>
            </a:r>
          </a:p>
          <a:p>
            <a:pPr lvl="2"/>
            <a:r>
              <a:rPr lang="en-US" noProof="0"/>
              <a:t>Key-value</a:t>
            </a:r>
          </a:p>
          <a:p>
            <a:pPr lvl="2"/>
            <a:r>
              <a:rPr lang="en-US" noProof="0"/>
              <a:t>Columnar</a:t>
            </a:r>
          </a:p>
          <a:p>
            <a:pPr lvl="2"/>
            <a:r>
              <a:rPr lang="en-US" noProof="0"/>
              <a:t>Document-based</a:t>
            </a:r>
          </a:p>
          <a:p>
            <a:pPr lvl="2"/>
            <a:r>
              <a:rPr lang="en-US" noProof="0"/>
              <a:t>Graph</a:t>
            </a:r>
          </a:p>
          <a:p>
            <a:pPr lvl="2"/>
            <a:r>
              <a:rPr lang="en-US" noProof="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a:hlinkClick r:id="rId5"/>
              </a:rPr>
              <a:t>https://www.datamation.com/big-data/structured-vs-unstructured-data/</a:t>
            </a:r>
            <a:r>
              <a:rPr lang="en-US" noProof="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Velocity</a:t>
            </a:r>
            <a:r>
              <a:rPr lang="en-US" noProof="0"/>
              <a:t> (latency)</a:t>
            </a:r>
          </a:p>
          <a:p>
            <a:pPr lvl="1"/>
            <a:r>
              <a:rPr lang="en-US" b="1" noProof="0"/>
              <a:t>High</a:t>
            </a:r>
            <a:r>
              <a:rPr lang="en-US" noProof="0"/>
              <a:t>: clients synchronously pulling data from sources</a:t>
            </a:r>
          </a:p>
          <a:p>
            <a:pPr lvl="1"/>
            <a:r>
              <a:rPr lang="en-US" b="1" noProof="0"/>
              <a:t>Low</a:t>
            </a:r>
            <a:r>
              <a:rPr lang="en-US" noProof="0"/>
              <a:t>: sources asynchronously pushing data to clients</a:t>
            </a:r>
          </a:p>
          <a:p>
            <a:pPr lvl="1"/>
            <a:endParaRPr lang="en-US" noProof="0"/>
          </a:p>
          <a:p>
            <a:r>
              <a:rPr lang="en-US" b="1" noProof="0"/>
              <a:t>Velocity</a:t>
            </a:r>
            <a:r>
              <a:rPr lang="en-US" noProof="0"/>
              <a:t> (speed; dual to latency)</a:t>
            </a:r>
          </a:p>
          <a:p>
            <a:pPr lvl="1"/>
            <a:r>
              <a:rPr lang="en-US" b="1" noProof="0"/>
              <a:t>High</a:t>
            </a:r>
            <a:r>
              <a:rPr lang="en-US" noProof="0"/>
              <a:t>: processing in real-time (milliseconds) or near-real time (minutes)</a:t>
            </a:r>
          </a:p>
          <a:p>
            <a:pPr lvl="1"/>
            <a:r>
              <a:rPr lang="en-US" b="1" noProof="0"/>
              <a:t>Low</a:t>
            </a:r>
            <a:r>
              <a:rPr lang="en-US" noProof="0"/>
              <a:t>: processing can take hours</a:t>
            </a:r>
          </a:p>
          <a:p>
            <a:endParaRPr lang="en-US" noProof="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a:p>
        </p:txBody>
      </p:sp>
    </p:spTree>
    <p:extLst>
      <p:ext uri="{BB962C8B-B14F-4D97-AF65-F5344CB8AC3E}">
        <p14:creationId xmlns:p14="http://schemas.microsoft.com/office/powerpoint/2010/main" val="5971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a:t>Acceleration</a:t>
            </a:r>
          </a:p>
          <a:p>
            <a:pPr lvl="1"/>
            <a:r>
              <a:rPr lang="en-US" noProof="0"/>
              <a:t>Velocity is not constant, data comes in bursts</a:t>
            </a:r>
          </a:p>
          <a:p>
            <a:pPr lvl="1"/>
            <a:r>
              <a:rPr lang="en-US" noProof="0"/>
              <a:t>Take Twitter as an example</a:t>
            </a:r>
          </a:p>
          <a:p>
            <a:pPr lvl="2"/>
            <a:r>
              <a:rPr lang="en-US" noProof="0"/>
              <a:t>Hashtags can become hugely popular and appear hundreds of times in just seconds</a:t>
            </a:r>
          </a:p>
          <a:p>
            <a:pPr lvl="2"/>
            <a:r>
              <a:rPr lang="en-US" noProof="0"/>
              <a:t>… or slow down to one tag an hour</a:t>
            </a:r>
          </a:p>
          <a:p>
            <a:pPr lvl="1"/>
            <a:r>
              <a:rPr lang="en-US" noProof="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83065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4"/>
              </a:rPr>
              <a:t>https://www.domo.com/learn/data-never-sleeps-9</a:t>
            </a:r>
            <a:r>
              <a:rPr lang="en-US" noProof="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687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3"/>
              </a:rPr>
              <a:t>https://www.domo.com/learn/data-never-sleeps-9</a:t>
            </a:r>
            <a:r>
              <a:rPr lang="en-US" noProof="0"/>
              <a:t>  </a:t>
            </a:r>
          </a:p>
        </p:txBody>
      </p:sp>
    </p:spTree>
    <p:extLst>
      <p:ext uri="{BB962C8B-B14F-4D97-AF65-F5344CB8AC3E}">
        <p14:creationId xmlns:p14="http://schemas.microsoft.com/office/powerpoint/2010/main" val="42894546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a:solidFill>
                  <a:srgbClr val="FDA100"/>
                </a:solidFill>
                <a:effectLst/>
              </a:rPr>
              <a:t>Scheduled Batch</a:t>
            </a:r>
          </a:p>
          <a:p>
            <a:pPr lvl="2"/>
            <a:r>
              <a:rPr lang="en-US" sz="1400" noProof="0"/>
              <a:t>Large volume of data processed on a regular scheduled basis</a:t>
            </a:r>
          </a:p>
          <a:p>
            <a:pPr lvl="2"/>
            <a:r>
              <a:rPr lang="en-US" sz="1400" noProof="0"/>
              <a:t>Velocity is very predictable</a:t>
            </a:r>
          </a:p>
          <a:p>
            <a:pPr lvl="1"/>
            <a:r>
              <a:rPr lang="en-US" sz="1600" b="1" noProof="0">
                <a:solidFill>
                  <a:srgbClr val="FDA100"/>
                </a:solidFill>
                <a:effectLst/>
              </a:rPr>
              <a:t>Periodic</a:t>
            </a:r>
            <a:r>
              <a:rPr lang="en-US" sz="1600" noProof="0"/>
              <a:t>:</a:t>
            </a:r>
          </a:p>
          <a:p>
            <a:pPr lvl="2"/>
            <a:r>
              <a:rPr lang="en-US" sz="1400" noProof="0"/>
              <a:t>Data processed at irregular times (e.g., after collecting a certain ---large--- amount of data)</a:t>
            </a:r>
          </a:p>
          <a:p>
            <a:pPr lvl="2"/>
            <a:r>
              <a:rPr lang="en-US" sz="1400" noProof="0"/>
              <a:t>Velocity is less predictable</a:t>
            </a:r>
          </a:p>
          <a:p>
            <a:pPr lvl="1"/>
            <a:r>
              <a:rPr lang="en-US" sz="1600" b="1" noProof="0">
                <a:solidFill>
                  <a:srgbClr val="FDA100"/>
                </a:solidFill>
                <a:effectLst/>
              </a:rPr>
              <a:t>Near real-time</a:t>
            </a:r>
            <a:endParaRPr lang="en-US" sz="1600" noProof="0"/>
          </a:p>
          <a:p>
            <a:pPr lvl="2"/>
            <a:r>
              <a:rPr lang="en-US" sz="1400" noProof="0"/>
              <a:t>Streaming data processed in small individual batches collected and processed within minutes</a:t>
            </a:r>
          </a:p>
          <a:p>
            <a:pPr lvl="2"/>
            <a:r>
              <a:rPr lang="en-US" sz="1400" noProof="0"/>
              <a:t>Velocity is a huge concern</a:t>
            </a:r>
          </a:p>
          <a:p>
            <a:pPr lvl="1"/>
            <a:r>
              <a:rPr lang="en-US" sz="1600" b="1" noProof="0">
                <a:solidFill>
                  <a:srgbClr val="FDA100"/>
                </a:solidFill>
                <a:effectLst/>
              </a:rPr>
              <a:t>Real-time</a:t>
            </a:r>
          </a:p>
          <a:p>
            <a:pPr lvl="2"/>
            <a:r>
              <a:rPr lang="en-US" sz="1400" noProof="0"/>
              <a:t>Streaming data collected and processed in very small individual batches within milliseconds</a:t>
            </a:r>
          </a:p>
          <a:p>
            <a:pPr lvl="2"/>
            <a:r>
              <a:rPr lang="en-US" sz="1400" noProof="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a:solidFill>
                  <a:srgbClr val="FDA100"/>
                </a:solidFill>
                <a:effectLst/>
              </a:rPr>
              <a:t>Batch and periodic</a:t>
            </a:r>
          </a:p>
          <a:p>
            <a:pPr lvl="2"/>
            <a:r>
              <a:rPr lang="en-US" noProof="0"/>
              <a:t>Once data has been collected, processing can be done in a controlled environment</a:t>
            </a:r>
          </a:p>
          <a:p>
            <a:pPr lvl="2"/>
            <a:r>
              <a:rPr lang="en-US" noProof="0"/>
              <a:t>There is time to plan for the appropriate resources</a:t>
            </a:r>
          </a:p>
          <a:p>
            <a:pPr lvl="1"/>
            <a:r>
              <a:rPr lang="en-US" b="1" noProof="0">
                <a:solidFill>
                  <a:srgbClr val="FDA100"/>
                </a:solidFill>
                <a:effectLst/>
              </a:rPr>
              <a:t>Near real-time and real-time</a:t>
            </a:r>
          </a:p>
          <a:p>
            <a:pPr lvl="2"/>
            <a:r>
              <a:rPr lang="en-US" noProof="0"/>
              <a:t>Collection of the data leads to an immediate need for processing</a:t>
            </a:r>
          </a:p>
          <a:p>
            <a:pPr lvl="2"/>
            <a:r>
              <a:rPr lang="en-US" noProof="0"/>
              <a:t>Depending on the complexity of the processing (cleansing, scrubbing, curation), this can slow down the velocity of the solution significantly</a:t>
            </a:r>
          </a:p>
          <a:p>
            <a:pPr lvl="2"/>
            <a:r>
              <a:rPr lang="en-US" noProof="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178</a:t>
            </a:fld>
            <a:endParaRPr lang="en-US"/>
          </a:p>
        </p:txBody>
      </p:sp>
    </p:spTree>
    <p:extLst>
      <p:ext uri="{BB962C8B-B14F-4D97-AF65-F5344CB8AC3E}">
        <p14:creationId xmlns:p14="http://schemas.microsoft.com/office/powerpoint/2010/main" val="3480054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Plus other Vs </a:t>
            </a:r>
          </a:p>
          <a:p>
            <a:pPr lvl="1"/>
            <a:r>
              <a:rPr lang="en-US" b="1" noProof="0">
                <a:effectLst/>
              </a:rPr>
              <a:t>Veracity</a:t>
            </a:r>
            <a:r>
              <a:rPr lang="en-US" noProof="0">
                <a:effectLst/>
              </a:rPr>
              <a:t>:</a:t>
            </a:r>
            <a:r>
              <a:rPr lang="en-US" b="1" noProof="0">
                <a:effectLst/>
              </a:rPr>
              <a:t> </a:t>
            </a:r>
            <a:r>
              <a:rPr lang="en-US" noProof="0">
                <a:effectLst/>
              </a:rPr>
              <a:t>data </a:t>
            </a:r>
            <a:r>
              <a:rPr lang="en-US" noProof="0"/>
              <a:t>trustworthiness/quality</a:t>
            </a:r>
          </a:p>
          <a:p>
            <a:pPr lvl="1"/>
            <a:r>
              <a:rPr lang="en-US" b="1" noProof="0">
                <a:effectLst/>
              </a:rPr>
              <a:t>Value</a:t>
            </a:r>
            <a:r>
              <a:rPr lang="en-US" noProof="0">
                <a:effectLst/>
              </a:rPr>
              <a:t>: ability to extract meaningful information</a:t>
            </a:r>
          </a:p>
          <a:p>
            <a:pPr lvl="1"/>
            <a:r>
              <a:rPr lang="en-US" noProof="0"/>
              <a:t>…</a:t>
            </a:r>
            <a:endParaRPr lang="en-US" noProof="0">
              <a:effectLst/>
            </a:endParaRPr>
          </a:p>
          <a:p>
            <a:endParaRPr lang="en-US" noProof="0"/>
          </a:p>
          <a:p>
            <a:r>
              <a:rPr lang="en-US" noProof="0"/>
              <a:t>Our focus</a:t>
            </a:r>
          </a:p>
          <a:p>
            <a:pPr lvl="1"/>
            <a:r>
              <a:rPr lang="en-US" noProof="0"/>
              <a:t>(Un)Structured big-data batch</a:t>
            </a:r>
          </a:p>
          <a:p>
            <a:pPr lvl="1"/>
            <a:r>
              <a:rPr lang="en-US" noProof="0"/>
              <a:t>(Un)Structured big-data streams</a:t>
            </a:r>
          </a:p>
          <a:p>
            <a:r>
              <a:rPr lang="en-US" b="1" noProof="0"/>
              <a:t>Goal</a:t>
            </a:r>
            <a:r>
              <a:rPr lang="en-US" noProof="0"/>
              <a:t>: keep in mind the cube to</a:t>
            </a:r>
          </a:p>
          <a:p>
            <a:r>
              <a:rPr lang="en-US" noProof="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a:solidFill>
                  <a:srgbClr val="313537"/>
                </a:solidFill>
                <a:effectLst/>
              </a:rPr>
              <a:t>“It is a capital mistake to theorize before one has data. Insensibly, one begins to twist the facts to suit theories, instead of theories to suit facts.”</a:t>
            </a:r>
            <a:r>
              <a:rPr lang="en-US" sz="1600" noProof="0">
                <a:solidFill>
                  <a:srgbClr val="FF5050"/>
                </a:solidFill>
                <a:effectLst/>
              </a:rPr>
              <a:t> </a:t>
            </a:r>
          </a:p>
          <a:p>
            <a:pPr algn="r"/>
            <a:r>
              <a:rPr lang="en-US" sz="1600" noProof="0">
                <a:solidFill>
                  <a:srgbClr val="FF5050"/>
                </a:solidFill>
                <a:effectLst/>
              </a:rPr>
              <a:t>– Sherlock Holmes</a:t>
            </a:r>
            <a:r>
              <a:rPr lang="en-US" sz="1600" b="1" noProof="0">
                <a:solidFill>
                  <a:srgbClr val="FF5050"/>
                </a:solidFill>
                <a:effectLst/>
              </a:rPr>
              <a:t> </a:t>
            </a:r>
            <a:endParaRPr lang="en-US" sz="1600" noProof="0">
              <a:solidFill>
                <a:srgbClr val="FF5050"/>
              </a:solidFill>
              <a:effectLst/>
            </a:endParaRPr>
          </a:p>
          <a:p>
            <a:pPr algn="r"/>
            <a:endParaRPr lang="en-US" sz="1600"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645272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a:t>Which Vs are involved?</a:t>
            </a:r>
          </a:p>
          <a:p>
            <a:pPr lvl="1"/>
            <a:r>
              <a:rPr lang="en-US" noProof="0">
                <a:solidFill>
                  <a:srgbClr val="FF5050"/>
                </a:solidFill>
              </a:rPr>
              <a:t>Volume</a:t>
            </a:r>
            <a:r>
              <a:rPr lang="en-US" noProof="0"/>
              <a:t> This scenario describes huge JSON files to be combined with transactional data and marketing data.</a:t>
            </a:r>
          </a:p>
          <a:p>
            <a:pPr lvl="1"/>
            <a:r>
              <a:rPr lang="en-US" noProof="0">
                <a:solidFill>
                  <a:srgbClr val="FF5050"/>
                </a:solidFill>
              </a:rPr>
              <a:t>Velocity</a:t>
            </a:r>
            <a:r>
              <a:rPr lang="en-US" noProof="0"/>
              <a:t> "Wait - now hurry up!" Wait to collect data for a full hour and then produce meaningful results in 10 minutes </a:t>
            </a:r>
            <a:r>
              <a:rPr lang="en-US" noProof="0">
                <a:solidFill>
                  <a:srgbClr val="0070C0"/>
                </a:solidFill>
              </a:rPr>
              <a:t>(is it batch or stream processing?)</a:t>
            </a:r>
          </a:p>
          <a:p>
            <a:pPr lvl="1"/>
            <a:r>
              <a:rPr lang="en-US" noProof="0">
                <a:solidFill>
                  <a:srgbClr val="FF5050"/>
                </a:solidFill>
              </a:rPr>
              <a:t>Variety</a:t>
            </a:r>
            <a:r>
              <a:rPr lang="en-US" noProof="0"/>
              <a:t> three data source types: log files, transactional data, and recommendation information</a:t>
            </a:r>
          </a:p>
          <a:p>
            <a:pPr lvl="1"/>
            <a:r>
              <a:rPr lang="en-US" noProof="0">
                <a:solidFill>
                  <a:srgbClr val="FF5050"/>
                </a:solidFill>
              </a:rPr>
              <a:t>Value</a:t>
            </a:r>
            <a:r>
              <a:rPr lang="en-US" noProof="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850894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6679885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a:t>Which Vs are involved?</a:t>
            </a:r>
          </a:p>
          <a:p>
            <a:pPr lvl="1"/>
            <a:r>
              <a:rPr lang="en-US" noProof="0">
                <a:solidFill>
                  <a:srgbClr val="FF5050"/>
                </a:solidFill>
              </a:rPr>
              <a:t>Volume</a:t>
            </a:r>
            <a:r>
              <a:rPr lang="en-US" noProof="0"/>
              <a:t> The data is delivered in very large files, transactional updates, and even in data streams</a:t>
            </a:r>
          </a:p>
          <a:p>
            <a:pPr lvl="1"/>
            <a:r>
              <a:rPr lang="en-US" noProof="0">
                <a:solidFill>
                  <a:srgbClr val="FF5050"/>
                </a:solidFill>
              </a:rPr>
              <a:t>Variety</a:t>
            </a:r>
            <a:r>
              <a:rPr lang="en-US" noProof="0"/>
              <a:t> The business will need to combine the data from all three sources into a single data warehouse.</a:t>
            </a:r>
          </a:p>
          <a:p>
            <a:pPr lvl="1"/>
            <a:r>
              <a:rPr lang="en-US" noProof="0">
                <a:solidFill>
                  <a:srgbClr val="FF5050"/>
                </a:solidFill>
              </a:rPr>
              <a:t>Veracity</a:t>
            </a:r>
            <a:r>
              <a:rPr lang="en-US" noProof="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18046829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a:solidFill>
                  <a:srgbClr val="FF5050"/>
                </a:solidFill>
              </a:rPr>
              <a:t>Data-driven company </a:t>
            </a:r>
            <a:r>
              <a:rPr lang="en-US" altLang="en-US" noProof="0"/>
              <a:t>refers to companies where decisions and processes are supported by data</a:t>
            </a:r>
          </a:p>
          <a:p>
            <a:pPr lvl="1"/>
            <a:r>
              <a:rPr lang="en-US" noProof="0"/>
              <a:t>Decisions are based on quantitative rather than qualitative knowledge</a:t>
            </a:r>
          </a:p>
          <a:p>
            <a:pPr lvl="1"/>
            <a:r>
              <a:rPr lang="en-US" noProof="0"/>
              <a:t>Processes &amp; Knowledge are an asset of the company and are not lost if managers change</a:t>
            </a:r>
          </a:p>
          <a:p>
            <a:pPr lvl="1"/>
            <a:r>
              <a:rPr lang="en-US" noProof="0"/>
              <a:t>The gap between a data-driven decision and a good decision is a good manager</a:t>
            </a:r>
          </a:p>
          <a:p>
            <a:endParaRPr lang="en-US" noProof="0"/>
          </a:p>
          <a:p>
            <a:r>
              <a:rPr lang="en-US" noProof="0"/>
              <a:t>Adopting a data-driven mindset goes far beyond adopting a business intelligence solution and entails:</a:t>
            </a:r>
          </a:p>
          <a:p>
            <a:pPr lvl="1"/>
            <a:r>
              <a:rPr lang="en-US" noProof="0">
                <a:solidFill>
                  <a:schemeClr val="accent2"/>
                </a:solidFill>
              </a:rPr>
              <a:t>Create a data culture</a:t>
            </a:r>
          </a:p>
          <a:p>
            <a:pPr lvl="1"/>
            <a:r>
              <a:rPr lang="en-US" noProof="0">
                <a:solidFill>
                  <a:schemeClr val="accent2"/>
                </a:solidFill>
              </a:rPr>
              <a:t>Change the mindset of managers</a:t>
            </a:r>
          </a:p>
          <a:p>
            <a:pPr lvl="1"/>
            <a:r>
              <a:rPr lang="en-US" noProof="0">
                <a:solidFill>
                  <a:schemeClr val="accent2"/>
                </a:solidFill>
              </a:rPr>
              <a:t>Change processes</a:t>
            </a:r>
          </a:p>
          <a:p>
            <a:pPr lvl="1"/>
            <a:r>
              <a:rPr lang="en-US" noProof="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184</a:t>
            </a:fld>
            <a:endParaRPr lang="en-US" sz="1350" b="1"/>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a:solidFill>
                  <a:srgbClr val="FF5050"/>
                </a:solidFill>
              </a:rPr>
              <a:t>Digitalization</a:t>
            </a:r>
            <a:r>
              <a:rPr lang="en-US" altLang="en-US" noProof="0"/>
              <a:t> is a journey that involves three main dimensions</a:t>
            </a:r>
          </a:p>
          <a:p>
            <a:pPr lvl="1"/>
            <a:r>
              <a:rPr lang="en-US" altLang="en-US" noProof="0"/>
              <a:t>Moving from  A to B is a </a:t>
            </a:r>
            <a:r>
              <a:rPr lang="en-US" noProof="0"/>
              <a:t>multi-year process made of intermediate goals</a:t>
            </a:r>
          </a:p>
          <a:p>
            <a:pPr lvl="1"/>
            <a:r>
              <a:rPr lang="en-US" noProof="0"/>
              <a:t>Each of which must be </a:t>
            </a:r>
            <a:r>
              <a:rPr lang="en-US" noProof="0">
                <a:solidFill>
                  <a:srgbClr val="FF5050"/>
                </a:solidFill>
              </a:rPr>
              <a:t>feasible</a:t>
            </a:r>
            <a:endParaRPr lang="en-US" noProof="0"/>
          </a:p>
          <a:p>
            <a:pPr lvl="2"/>
            <a:r>
              <a:rPr lang="en-US" noProof="0"/>
              <a:t>Solves a company pain and brings value</a:t>
            </a:r>
          </a:p>
          <a:p>
            <a:pPr lvl="2"/>
            <a:r>
              <a:rPr lang="en-US" noProof="0"/>
              <a:t>Can be accomplished in a limited time range (typically less than one year)</a:t>
            </a:r>
          </a:p>
          <a:p>
            <a:pPr lvl="2"/>
            <a:r>
              <a:rPr lang="en-US" noProof="0"/>
              <a:t>Costs must be economically related to gains</a:t>
            </a:r>
          </a:p>
          <a:p>
            <a:endParaRPr lang="en-US" noProof="0"/>
          </a:p>
          <a:p>
            <a:endParaRPr lang="en-US" noProof="0"/>
          </a:p>
          <a:p>
            <a:endParaRPr lang="en-US" noProof="0"/>
          </a:p>
          <a:p>
            <a:endParaRPr lang="en-US" noProof="0"/>
          </a:p>
          <a:p>
            <a:endParaRPr lang="en-US" noProof="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Data quality </a:t>
            </a:r>
          </a:p>
          <a:p>
            <a:r>
              <a:rPr lang="en-US">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a:solidFill>
                  <a:srgbClr val="FF5050"/>
                </a:solidFill>
                <a:latin typeface="Helvetica" panose="020B0604020202020204" pitchFamily="34" charset="0"/>
                <a:cs typeface="Helvetica" panose="020B0604020202020204" pitchFamily="34" charset="0"/>
              </a:rPr>
              <a:t>Technological</a:t>
            </a:r>
            <a:br>
              <a:rPr lang="en-US" sz="1600">
                <a:solidFill>
                  <a:srgbClr val="FF5050"/>
                </a:solidFill>
                <a:latin typeface="Helvetica" panose="020B0604020202020204" pitchFamily="34" charset="0"/>
                <a:cs typeface="Helvetica" panose="020B0604020202020204" pitchFamily="34" charset="0"/>
              </a:rPr>
            </a:br>
            <a:r>
              <a:rPr lang="en-US" sz="160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Cloud computing</a:t>
            </a:r>
            <a:r>
              <a:rPr lang="en-US" noProof="0"/>
              <a:t> (National Institute of Standards and Technology)</a:t>
            </a:r>
          </a:p>
          <a:p>
            <a:pPr marL="457200" lvl="1" indent="0">
              <a:buNone/>
            </a:pPr>
            <a:r>
              <a:rPr lang="en-US" i="1" noProof="0"/>
              <a:t>“A model for enabling </a:t>
            </a:r>
            <a:r>
              <a:rPr lang="en-US" i="1" noProof="0">
                <a:solidFill>
                  <a:srgbClr val="FF0000"/>
                </a:solidFill>
              </a:rPr>
              <a:t>ubiquitous, convenient, on-demand </a:t>
            </a:r>
            <a:r>
              <a:rPr lang="en-US" i="1" noProof="0"/>
              <a:t>network access to a </a:t>
            </a:r>
            <a:r>
              <a:rPr lang="en-US" i="1" noProof="0">
                <a:solidFill>
                  <a:srgbClr val="0070C0"/>
                </a:solidFill>
              </a:rPr>
              <a:t>shared pool</a:t>
            </a:r>
            <a:r>
              <a:rPr lang="en-US" i="1" noProof="0"/>
              <a:t> of configurable computing resources (e.g., networks, servers, storage, services) that can be rapidly provisioned and released with </a:t>
            </a:r>
            <a:r>
              <a:rPr lang="en-US" i="1" noProof="0">
                <a:solidFill>
                  <a:srgbClr val="00B050"/>
                </a:solidFill>
              </a:rPr>
              <a:t>minimal management effort </a:t>
            </a:r>
            <a:r>
              <a:rPr lang="en-US" i="1" noProof="0"/>
              <a:t>or service provider interaction.”</a:t>
            </a:r>
          </a:p>
          <a:p>
            <a:endParaRPr lang="en-US" noProof="0"/>
          </a:p>
          <a:p>
            <a:pPr lvl="1"/>
            <a:r>
              <a:rPr lang="en-US" noProof="0"/>
              <a:t>On-demand self-service (consume services when you want)</a:t>
            </a:r>
          </a:p>
          <a:p>
            <a:pPr lvl="1"/>
            <a:r>
              <a:rPr lang="en-US" noProof="0"/>
              <a:t>Broad network access (consume services from anywhere)</a:t>
            </a:r>
          </a:p>
          <a:p>
            <a:pPr lvl="1"/>
            <a:r>
              <a:rPr lang="en-US" noProof="0"/>
              <a:t>Resource pooling (infrastructure, virtual platforms, and applications)</a:t>
            </a:r>
          </a:p>
          <a:p>
            <a:pPr lvl="1"/>
            <a:r>
              <a:rPr lang="en-US" noProof="0"/>
              <a:t>Rapid elasticity (enable horizontal scalability)</a:t>
            </a:r>
          </a:p>
          <a:p>
            <a:pPr lvl="1"/>
            <a:r>
              <a:rPr lang="en-US" noProof="0"/>
              <a:t>Measured service (pay for the service you consume as you consume)</a:t>
            </a:r>
          </a:p>
          <a:p>
            <a:pPr lvl="1"/>
            <a:endParaRPr lang="en-US" noProof="0"/>
          </a:p>
          <a:p>
            <a:r>
              <a:rPr lang="en-US" b="1" noProof="0"/>
              <a:t>Digital transformation </a:t>
            </a:r>
            <a:r>
              <a:rPr lang="en-US" noProof="0"/>
              <a:t>involves the </a:t>
            </a:r>
            <a:r>
              <a:rPr lang="en-US" b="1" noProof="0"/>
              <a:t>cloud</a:t>
            </a:r>
            <a:r>
              <a:rPr lang="en-US" noProof="0"/>
              <a:t> to create/change business flows</a:t>
            </a:r>
          </a:p>
          <a:p>
            <a:pPr lvl="1"/>
            <a:r>
              <a:rPr lang="en-US" noProof="0"/>
              <a:t>Often involves changing the company culture to adapt to this new way of doing business</a:t>
            </a:r>
          </a:p>
          <a:p>
            <a:pPr lvl="1"/>
            <a:r>
              <a:rPr lang="en-US" noProof="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186</a:t>
            </a:fld>
            <a:endParaRPr lang="en-US"/>
          </a:p>
        </p:txBody>
      </p:sp>
    </p:spTree>
    <p:extLst>
      <p:ext uri="{BB962C8B-B14F-4D97-AF65-F5344CB8AC3E}">
        <p14:creationId xmlns:p14="http://schemas.microsoft.com/office/powerpoint/2010/main" val="1555717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Goal: adjusts capacity to have predictable performance at the lowest cost</a:t>
            </a:r>
          </a:p>
          <a:p>
            <a:endParaRPr lang="en-US" b="1" noProof="0"/>
          </a:p>
          <a:p>
            <a:r>
              <a:rPr lang="en-US" b="1" noProof="0"/>
              <a:t>Scalability</a:t>
            </a:r>
            <a:r>
              <a:rPr lang="en-US" noProof="0"/>
              <a:t> that is not possible on premises</a:t>
            </a:r>
          </a:p>
          <a:p>
            <a:pPr lvl="1"/>
            <a:r>
              <a:rPr lang="en-US" noProof="0"/>
              <a:t>Scale from one to thousands of servers</a:t>
            </a:r>
          </a:p>
          <a:p>
            <a:r>
              <a:rPr lang="en-US" b="1" noProof="0"/>
              <a:t>Elasticity</a:t>
            </a:r>
          </a:p>
          <a:p>
            <a:pPr lvl="1"/>
            <a:r>
              <a:rPr lang="en-US" noProof="0"/>
              <a:t>Automatically scale resources in response to run-time conditions</a:t>
            </a:r>
          </a:p>
          <a:p>
            <a:pPr lvl="1"/>
            <a:r>
              <a:rPr lang="en-US" noProof="0"/>
              <a:t>Adapt to changes in workload by turning on/off resources to match the necessary capacity</a:t>
            </a:r>
          </a:p>
          <a:p>
            <a:pPr lvl="1"/>
            <a:r>
              <a:rPr lang="en-US" noProof="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a:p>
        </p:txBody>
      </p:sp>
    </p:spTree>
    <p:extLst>
      <p:ext uri="{BB962C8B-B14F-4D97-AF65-F5344CB8AC3E}">
        <p14:creationId xmlns:p14="http://schemas.microsoft.com/office/powerpoint/2010/main" val="3057793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Hardware scalability</a:t>
            </a:r>
          </a:p>
          <a:p>
            <a:pPr lvl="1"/>
            <a:r>
              <a:rPr lang="en-US" noProof="0"/>
              <a:t>No longer think about rack space, switches, and power supplies, etc.</a:t>
            </a:r>
          </a:p>
          <a:p>
            <a:r>
              <a:rPr lang="en-US" noProof="0"/>
              <a:t>Grow storage from GBs to PBs</a:t>
            </a:r>
          </a:p>
          <a:p>
            <a:pPr lvl="1"/>
            <a:r>
              <a:rPr lang="en-US" noProof="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a:hlinkClick r:id="rId3"/>
              </a:rPr>
              <a:t>https://blog.seagate.com/business/linus-tech-tips-want-petabyte-system/</a:t>
            </a:r>
            <a:r>
              <a:rPr lang="en-US" noProof="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Resource pooling</a:t>
            </a:r>
          </a:p>
          <a:p>
            <a:pPr lvl="1"/>
            <a:r>
              <a:rPr lang="en-US" noProof="0"/>
              <a:t>Enable </a:t>
            </a:r>
            <a:r>
              <a:rPr lang="en-US" noProof="0">
                <a:solidFill>
                  <a:srgbClr val="FF5050"/>
                </a:solidFill>
              </a:rPr>
              <a:t>cost-sharing</a:t>
            </a:r>
            <a:r>
              <a:rPr lang="en-US" noProof="0"/>
              <a:t>, a resource to serve different consumers</a:t>
            </a:r>
          </a:p>
          <a:p>
            <a:pPr lvl="1"/>
            <a:r>
              <a:rPr lang="en-US" noProof="0"/>
              <a:t>Resources are dynamically reassigned according to demands</a:t>
            </a:r>
          </a:p>
          <a:p>
            <a:pPr lvl="1"/>
            <a:r>
              <a:rPr lang="en-US" noProof="0"/>
              <a:t>Based on </a:t>
            </a:r>
            <a:r>
              <a:rPr lang="en-US" noProof="0">
                <a:solidFill>
                  <a:srgbClr val="FF5050"/>
                </a:solidFill>
              </a:rPr>
              <a:t>virtualization</a:t>
            </a:r>
            <a:r>
              <a:rPr lang="en-US" noProof="0"/>
              <a:t>,</a:t>
            </a:r>
            <a:r>
              <a:rPr lang="en-US" noProof="0">
                <a:solidFill>
                  <a:srgbClr val="FF5050"/>
                </a:solidFill>
              </a:rPr>
              <a:t> </a:t>
            </a:r>
            <a:r>
              <a:rPr lang="en-US" noProof="0"/>
              <a:t>running multiple virtual instances on top of a physical computer system</a:t>
            </a:r>
          </a:p>
          <a:p>
            <a:pPr lvl="1"/>
            <a:r>
              <a:rPr lang="en-US" noProof="0"/>
              <a:t>Economy of scale for physical resources</a:t>
            </a:r>
          </a:p>
          <a:p>
            <a:r>
              <a:rPr lang="en-US" b="1" noProof="0"/>
              <a:t>Reliability</a:t>
            </a:r>
          </a:p>
          <a:p>
            <a:pPr lvl="1"/>
            <a:r>
              <a:rPr lang="en-US" noProof="0"/>
              <a:t>Built to handle failures</a:t>
            </a:r>
          </a:p>
          <a:p>
            <a:pPr lvl="1"/>
            <a:r>
              <a:rPr lang="en-US" noProof="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Worldwide </a:t>
            </a:r>
            <a:r>
              <a:rPr lang="en-US" b="1" noProof="0"/>
              <a:t>deployment</a:t>
            </a:r>
          </a:p>
          <a:p>
            <a:pPr lvl="1"/>
            <a:r>
              <a:rPr lang="en-US" noProof="0"/>
              <a:t>Deploy applications as close to customers as possible</a:t>
            </a:r>
          </a:p>
          <a:p>
            <a:pPr lvl="2"/>
            <a:r>
              <a:rPr lang="en-US" noProof="0"/>
              <a:t>E.g., to reduce network latency</a:t>
            </a:r>
          </a:p>
          <a:p>
            <a:pPr lvl="1"/>
            <a:r>
              <a:rPr lang="en-US" noProof="0"/>
              <a:t>Improve data locality </a:t>
            </a:r>
          </a:p>
          <a:p>
            <a:pPr lvl="1"/>
            <a:r>
              <a:rPr lang="en-US" noProof="0"/>
              <a:t>Compliant to privacy regulations (e.g., GDPR)</a:t>
            </a:r>
          </a:p>
          <a:p>
            <a:r>
              <a:rPr lang="en-US" noProof="0"/>
              <a:t>Measured </a:t>
            </a:r>
            <a:r>
              <a:rPr lang="en-US" b="1" noProof="0"/>
              <a:t>quality of service</a:t>
            </a:r>
          </a:p>
          <a:p>
            <a:pPr lvl="1"/>
            <a:r>
              <a:rPr lang="en-US" noProof="0">
                <a:effectLst/>
                <a:latin typeface="Arial" panose="020B0604020202020204" pitchFamily="34" charset="0"/>
              </a:rPr>
              <a:t>Services leverage a quantitative qualitative metering capability making pay-as-you</a:t>
            </a:r>
            <a:r>
              <a:rPr lang="en-US" noProof="0">
                <a:latin typeface="Arial" panose="020B0604020202020204" pitchFamily="34" charset="0"/>
              </a:rPr>
              <a:t>-go (or pay-per-use) </a:t>
            </a:r>
            <a:r>
              <a:rPr lang="en-US" noProof="0">
                <a:effectLst/>
                <a:latin typeface="Arial" panose="020B0604020202020204" pitchFamily="34" charset="0"/>
              </a:rPr>
              <a:t>billing and validation of the service quality available</a:t>
            </a:r>
          </a:p>
          <a:p>
            <a:endParaRPr lang="en-US" b="1"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a:p>
        </p:txBody>
      </p:sp>
    </p:spTree>
    <p:extLst>
      <p:ext uri="{BB962C8B-B14F-4D97-AF65-F5344CB8AC3E}">
        <p14:creationId xmlns:p14="http://schemas.microsoft.com/office/powerpoint/2010/main" val="26849013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Service </a:t>
            </a:r>
            <a:r>
              <a:rPr lang="en-US" b="1" noProof="0"/>
              <a:t>integration</a:t>
            </a:r>
          </a:p>
          <a:p>
            <a:pPr lvl="1"/>
            <a:r>
              <a:rPr lang="en-US" noProof="0"/>
              <a:t>Do not reinvent the wheel, eliminate repetitive tasks</a:t>
            </a:r>
          </a:p>
          <a:p>
            <a:pPr lvl="2"/>
            <a:r>
              <a:rPr lang="en-US" noProof="0"/>
              <a:t>Use services that solve common problems (e.g., load balancing, queuing)</a:t>
            </a:r>
          </a:p>
          <a:p>
            <a:pPr lvl="1"/>
            <a:r>
              <a:rPr lang="en-US" noProof="0"/>
              <a:t>Abstract and automatically adapt the architecture to requirements</a:t>
            </a:r>
          </a:p>
          <a:p>
            <a:pPr lvl="2"/>
            <a:r>
              <a:rPr lang="en-US" noProof="0"/>
              <a:t>E.g., create (test) environments on demand</a:t>
            </a:r>
          </a:p>
          <a:p>
            <a:r>
              <a:rPr lang="en-US" noProof="0">
                <a:solidFill>
                  <a:srgbClr val="FF5050"/>
                </a:solidFill>
              </a:rPr>
              <a:t>Integration</a:t>
            </a:r>
            <a:r>
              <a:rPr lang="en-US" noProof="0"/>
              <a:t> and </a:t>
            </a:r>
            <a:r>
              <a:rPr lang="en-US" noProof="0">
                <a:solidFill>
                  <a:srgbClr val="FF5050"/>
                </a:solidFill>
              </a:rPr>
              <a:t>abstraction</a:t>
            </a:r>
            <a:r>
              <a:rPr lang="en-US" noProof="0"/>
              <a:t> are drivers of change</a:t>
            </a:r>
          </a:p>
          <a:p>
            <a:pPr lvl="1"/>
            <a:r>
              <a:rPr lang="en-US" noProof="0"/>
              <a:t>From </a:t>
            </a:r>
            <a:r>
              <a:rPr lang="en-US" noProof="0">
                <a:solidFill>
                  <a:srgbClr val="0070C0"/>
                </a:solidFill>
              </a:rPr>
              <a:t>databases</a:t>
            </a:r>
            <a:r>
              <a:rPr lang="en-US" noProof="0"/>
              <a:t> to </a:t>
            </a:r>
            <a:r>
              <a:rPr lang="en-US" noProof="0">
                <a:solidFill>
                  <a:srgbClr val="0070C0"/>
                </a:solidFill>
              </a:rPr>
              <a:t>data platforms</a:t>
            </a:r>
          </a:p>
          <a:p>
            <a:pPr lvl="1"/>
            <a:r>
              <a:rPr lang="en-US" noProof="0"/>
              <a:t>From </a:t>
            </a:r>
            <a:r>
              <a:rPr lang="en-US" noProof="0">
                <a:solidFill>
                  <a:srgbClr val="0070C0"/>
                </a:solidFill>
              </a:rPr>
              <a:t>on-premises</a:t>
            </a:r>
            <a:r>
              <a:rPr lang="en-US" noProof="0"/>
              <a:t> to </a:t>
            </a:r>
            <a:r>
              <a:rPr lang="en-US" noProof="0">
                <a:solidFill>
                  <a:srgbClr val="0070C0"/>
                </a:solidFill>
              </a:rPr>
              <a:t>serverless</a:t>
            </a:r>
            <a:r>
              <a:rPr lang="en-US" noProof="0"/>
              <a:t> architectures</a:t>
            </a:r>
          </a:p>
          <a:p>
            <a:pPr lvl="1"/>
            <a:r>
              <a:rPr lang="en-US" noProof="0"/>
              <a:t>From </a:t>
            </a:r>
            <a:r>
              <a:rPr lang="en-US" noProof="0">
                <a:solidFill>
                  <a:srgbClr val="0070C0"/>
                </a:solidFill>
              </a:rPr>
              <a:t>custom</a:t>
            </a:r>
            <a:r>
              <a:rPr lang="en-US" noProof="0"/>
              <a:t> to </a:t>
            </a:r>
            <a:r>
              <a:rPr lang="en-US" noProof="0">
                <a:solidFill>
                  <a:srgbClr val="0070C0"/>
                </a:solidFill>
              </a:rPr>
              <a:t>standardized</a:t>
            </a:r>
            <a:r>
              <a:rPr lang="en-US" noProof="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a:p>
        </p:txBody>
      </p:sp>
    </p:spTree>
    <p:extLst>
      <p:ext uri="{BB962C8B-B14F-4D97-AF65-F5344CB8AC3E}">
        <p14:creationId xmlns:p14="http://schemas.microsoft.com/office/powerpoint/2010/main" val="35562279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192</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a:hlinkClick r:id="rId3"/>
              </a:rPr>
              <a:t>https://www.reuters.com/article/us-france-ovh-fire-idUSKBN2B20NU</a:t>
            </a:r>
            <a:r>
              <a:rPr lang="en-US" noProof="0"/>
              <a:t> </a:t>
            </a:r>
          </a:p>
        </p:txBody>
      </p:sp>
    </p:spTree>
    <p:extLst>
      <p:ext uri="{BB962C8B-B14F-4D97-AF65-F5344CB8AC3E}">
        <p14:creationId xmlns:p14="http://schemas.microsoft.com/office/powerpoint/2010/main" val="18054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a:t>Cloud computing is the outsourcing of a company’s hardware and software architecture</a:t>
            </a:r>
          </a:p>
          <a:p>
            <a:pPr lvl="1"/>
            <a:r>
              <a:rPr lang="en-US" noProof="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193</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a:t>Left: </a:t>
            </a:r>
            <a:r>
              <a:rPr lang="en-US" noProof="0" err="1"/>
              <a:t>Mytton</a:t>
            </a:r>
            <a:r>
              <a:rPr lang="en-US" noProof="0"/>
              <a:t>, David. "Data </a:t>
            </a:r>
            <a:r>
              <a:rPr lang="en-US" noProof="0" err="1"/>
              <a:t>centre</a:t>
            </a:r>
            <a:r>
              <a:rPr lang="en-US" noProof="0"/>
              <a:t> water consumption." </a:t>
            </a:r>
            <a:r>
              <a:rPr lang="en-US" i="1" noProof="0" err="1"/>
              <a:t>npj</a:t>
            </a:r>
            <a:r>
              <a:rPr lang="en-US" i="1" noProof="0"/>
              <a:t> Clean Water</a:t>
            </a:r>
            <a:r>
              <a:rPr lang="en-US" noProof="0"/>
              <a:t> 4.1 (2021): 1-6.</a:t>
            </a:r>
            <a:br>
              <a:rPr lang="en-US" noProof="0"/>
            </a:br>
            <a:r>
              <a:rPr lang="en-US" noProof="0"/>
              <a:t>Right: </a:t>
            </a:r>
            <a:r>
              <a:rPr lang="en-US" noProof="0">
                <a:hlinkClick r:id="rId5"/>
              </a:rPr>
              <a:t>https://cloud.google.com/blog/topics/inside-google-cloud/announcing-round-the-clock-clean-energy-for-cloud</a:t>
            </a:r>
            <a:r>
              <a:rPr lang="en-US" noProof="0"/>
              <a:t> (accessed 2022-08-01)</a:t>
            </a:r>
          </a:p>
        </p:txBody>
      </p:sp>
    </p:spTree>
    <p:extLst>
      <p:ext uri="{BB962C8B-B14F-4D97-AF65-F5344CB8AC3E}">
        <p14:creationId xmlns:p14="http://schemas.microsoft.com/office/powerpoint/2010/main" val="1851875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https://xkcd.com/908/</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There are different types of cloud</a:t>
            </a:r>
          </a:p>
          <a:p>
            <a:pPr lvl="1"/>
            <a:r>
              <a:rPr lang="en-US" b="1" noProof="0"/>
              <a:t>Public</a:t>
            </a:r>
            <a:r>
              <a:rPr lang="en-US" noProof="0"/>
              <a:t>: accessible to anyone willing to pay (e.g., Microsoft, AWS, Google)</a:t>
            </a:r>
          </a:p>
          <a:p>
            <a:pPr lvl="1"/>
            <a:r>
              <a:rPr lang="en-US" b="1" noProof="0"/>
              <a:t>Private</a:t>
            </a:r>
            <a:r>
              <a:rPr lang="en-US" noProof="0"/>
              <a:t>: accessible by individuals within an institution</a:t>
            </a:r>
          </a:p>
          <a:p>
            <a:pPr lvl="2"/>
            <a:r>
              <a:rPr lang="en-US" noProof="0"/>
              <a:t>In public cloud, any resources that you are not using can be used by other</a:t>
            </a:r>
          </a:p>
          <a:p>
            <a:pPr lvl="2"/>
            <a:r>
              <a:rPr lang="en-US" noProof="0"/>
              <a:t>Users share the costs</a:t>
            </a:r>
          </a:p>
          <a:p>
            <a:pPr lvl="2"/>
            <a:r>
              <a:rPr lang="en-US" noProof="0"/>
              <a:t>Cost-sharing disappears in private clouds</a:t>
            </a:r>
          </a:p>
          <a:p>
            <a:pPr lvl="1"/>
            <a:r>
              <a:rPr lang="en-US" b="1" noProof="0"/>
              <a:t>Hybrid</a:t>
            </a:r>
            <a:r>
              <a:rPr lang="en-US" noProof="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48863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Cloud services are hosted in separate geographic areas</a:t>
            </a:r>
          </a:p>
          <a:p>
            <a:pPr lvl="1"/>
            <a:r>
              <a:rPr lang="en-US" noProof="0"/>
              <a:t>Locations are composed of </a:t>
            </a:r>
            <a:r>
              <a:rPr lang="en-US" b="1" noProof="0"/>
              <a:t>regions</a:t>
            </a:r>
            <a:r>
              <a:rPr lang="en-US" noProof="0"/>
              <a:t> and </a:t>
            </a:r>
            <a:r>
              <a:rPr lang="en-US" b="1" noProof="0"/>
              <a:t>availability zones</a:t>
            </a:r>
            <a:endParaRPr lang="en-US" noProof="0"/>
          </a:p>
          <a:p>
            <a:r>
              <a:rPr lang="en-US" noProof="0"/>
              <a:t>Region (e.g., us-east-1)</a:t>
            </a:r>
          </a:p>
          <a:p>
            <a:pPr lvl="1"/>
            <a:r>
              <a:rPr lang="en-US" noProof="0"/>
              <a:t>Is an independent geographical area that groups data centers</a:t>
            </a:r>
          </a:p>
          <a:p>
            <a:pPr lvl="1"/>
            <a:r>
              <a:rPr lang="en-US" noProof="0"/>
              <a:t>Has availability zones</a:t>
            </a:r>
          </a:p>
          <a:p>
            <a:r>
              <a:rPr lang="en-US" noProof="0"/>
              <a:t>Availability zones in a region</a:t>
            </a:r>
          </a:p>
          <a:p>
            <a:pPr lvl="1"/>
            <a:r>
              <a:rPr lang="en-US" noProof="0"/>
              <a:t>A data center</a:t>
            </a:r>
          </a:p>
          <a:p>
            <a:pPr lvl="1"/>
            <a:r>
              <a:rPr lang="en-US" noProof="0"/>
              <a:t>Connected through low-latency links</a:t>
            </a:r>
          </a:p>
          <a:p>
            <a:pPr lvl="1"/>
            <a:r>
              <a:rPr lang="en-US" noProof="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197</a:t>
            </a:fld>
            <a:endParaRPr lang="en-US"/>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a:hlinkClick r:id="rId3"/>
              </a:rPr>
              <a:t>https://docs.aws.amazon.com/AWSEC2/latest/UserGuide/using-regions-availability-zones.html</a:t>
            </a:r>
            <a:r>
              <a:rPr lang="en-US" noProof="0"/>
              <a:t> </a:t>
            </a:r>
          </a:p>
        </p:txBody>
      </p:sp>
    </p:spTree>
    <p:extLst>
      <p:ext uri="{BB962C8B-B14F-4D97-AF65-F5344CB8AC3E}">
        <p14:creationId xmlns:p14="http://schemas.microsoft.com/office/powerpoint/2010/main" val="35443398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a:t>Gartner Magic Quadrant</a:t>
            </a:r>
          </a:p>
          <a:p>
            <a:pPr lvl="1"/>
            <a:r>
              <a:rPr lang="en-US" noProof="0"/>
              <a:t>Understanding the technology providers to consider for an investment</a:t>
            </a:r>
          </a:p>
          <a:p>
            <a:pPr lvl="1"/>
            <a:r>
              <a:rPr lang="en-US" b="1" noProof="0"/>
              <a:t>Leaders</a:t>
            </a:r>
            <a:r>
              <a:rPr lang="en-US" noProof="0"/>
              <a:t> execute well and are well positioned for tomorrow</a:t>
            </a:r>
          </a:p>
          <a:p>
            <a:pPr lvl="1"/>
            <a:r>
              <a:rPr lang="en-US" b="1" noProof="0"/>
              <a:t>Visionaries</a:t>
            </a:r>
            <a:r>
              <a:rPr lang="en-US" noProof="0"/>
              <a:t> understand where the market is going but do not yet execute well</a:t>
            </a:r>
          </a:p>
          <a:p>
            <a:pPr lvl="1"/>
            <a:r>
              <a:rPr lang="en-US" b="1" noProof="0"/>
              <a:t>Niche Players</a:t>
            </a:r>
            <a:r>
              <a:rPr lang="en-US" noProof="0"/>
              <a:t> focus successfully on a small segment, or are unfocused and do not out-innovate or outperform others</a:t>
            </a:r>
          </a:p>
          <a:p>
            <a:pPr lvl="1"/>
            <a:r>
              <a:rPr lang="en-US" b="1" noProof="0"/>
              <a:t>Challengers</a:t>
            </a:r>
            <a:r>
              <a:rPr lang="en-US" noProof="0"/>
              <a:t> execute well but do not demonstrate an understanding of market direction</a:t>
            </a:r>
          </a:p>
          <a:p>
            <a:pPr lvl="1"/>
            <a:r>
              <a:rPr lang="en-US" noProof="0"/>
              <a:t>Focusing on leaders isn’t always the best</a:t>
            </a:r>
          </a:p>
          <a:p>
            <a:pPr lvl="2"/>
            <a:r>
              <a:rPr lang="en-US" noProof="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a:hlinkClick r:id="rId3"/>
              </a:rPr>
              <a:t>https://www.gartner.com/en/research/methodologies/magic-quadrants-research</a:t>
            </a:r>
            <a:r>
              <a:rPr lang="en-US" noProof="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a:t>On a cloud architecture, you can rely on </a:t>
            </a:r>
            <a:r>
              <a:rPr lang="en-US" sz="2000" noProof="0">
                <a:solidFill>
                  <a:srgbClr val="FF5050"/>
                </a:solidFill>
              </a:rPr>
              <a:t>serverless</a:t>
            </a:r>
            <a:r>
              <a:rPr lang="en-US" sz="2000" noProof="0"/>
              <a:t> or </a:t>
            </a:r>
            <a:r>
              <a:rPr lang="en-US" sz="2000" noProof="0">
                <a:solidFill>
                  <a:srgbClr val="FF5050"/>
                </a:solidFill>
              </a:rPr>
              <a:t>managed </a:t>
            </a:r>
            <a:r>
              <a:rPr lang="en-US" sz="2000" noProof="0"/>
              <a:t>services</a:t>
            </a:r>
          </a:p>
          <a:p>
            <a:r>
              <a:rPr lang="en-US" sz="2000" noProof="0">
                <a:solidFill>
                  <a:srgbClr val="FF5050"/>
                </a:solidFill>
              </a:rPr>
              <a:t>Serverless</a:t>
            </a:r>
          </a:p>
          <a:p>
            <a:pPr lvl="1"/>
            <a:r>
              <a:rPr lang="en-US" sz="1600" noProof="0"/>
              <a:t>Standalone independent services built for a specific purpose and integrated by cloud service provider</a:t>
            </a:r>
          </a:p>
          <a:p>
            <a:pPr lvl="1"/>
            <a:r>
              <a:rPr lang="en-US" sz="1600" noProof="0"/>
              <a:t>No visibility into the machines</a:t>
            </a:r>
          </a:p>
          <a:p>
            <a:pPr lvl="2"/>
            <a:r>
              <a:rPr lang="en-US" sz="1400" noProof="0"/>
              <a:t>There are still servers in serverless, but they are abstracted away</a:t>
            </a:r>
          </a:p>
          <a:p>
            <a:pPr lvl="2"/>
            <a:r>
              <a:rPr lang="en-US" sz="1400" noProof="0"/>
              <a:t>No server management, do not have to manage any servers or scale them</a:t>
            </a:r>
          </a:p>
          <a:p>
            <a:pPr lvl="2"/>
            <a:r>
              <a:rPr lang="en-US" sz="1400" noProof="0"/>
              <a:t>E.g., when you run a query on </a:t>
            </a:r>
            <a:r>
              <a:rPr lang="en-US" sz="1400" noProof="0" err="1">
                <a:hlinkClick r:id="rId2"/>
              </a:rPr>
              <a:t>BigQuery</a:t>
            </a:r>
            <a:r>
              <a:rPr lang="en-US" sz="1400" noProof="0"/>
              <a:t> you do not know how many machines were used</a:t>
            </a:r>
          </a:p>
          <a:p>
            <a:pPr lvl="1"/>
            <a:r>
              <a:rPr lang="en-US" sz="1600" noProof="0"/>
              <a:t>Pay for what your application uses, usually per request or per usage </a:t>
            </a:r>
          </a:p>
          <a:p>
            <a:r>
              <a:rPr lang="en-US" sz="2000" noProof="0">
                <a:solidFill>
                  <a:srgbClr val="FF5050"/>
                </a:solidFill>
              </a:rPr>
              <a:t>(Fully) Managed</a:t>
            </a:r>
          </a:p>
          <a:p>
            <a:pPr lvl="1"/>
            <a:r>
              <a:rPr lang="en-US" sz="1600" noProof="0"/>
              <a:t>Visibility and control of machines</a:t>
            </a:r>
          </a:p>
          <a:p>
            <a:pPr lvl="2"/>
            <a:r>
              <a:rPr lang="en-US" sz="1400" noProof="0"/>
              <a:t>You can choose the number of machines that are being used to run your application</a:t>
            </a:r>
          </a:p>
          <a:p>
            <a:pPr lvl="1"/>
            <a:r>
              <a:rPr lang="en-US" sz="1600" noProof="0"/>
              <a:t>Do not have to set up any machines, the management and backup are taken care for you </a:t>
            </a:r>
          </a:p>
          <a:p>
            <a:pPr lvl="1"/>
            <a:r>
              <a:rPr lang="en-US" sz="1600" noProof="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a:hlinkClick r:id="rId3"/>
              </a:rPr>
              <a:t>https://cloud.google.com/blog/topics/developers-practitioners/serverless-vs-fully-managed-whats-difference</a:t>
            </a:r>
            <a:r>
              <a:rPr lang="en-US" noProof="0"/>
              <a:t> (accessed 2020-08-01)</a:t>
            </a:r>
          </a:p>
        </p:txBody>
      </p:sp>
    </p:spTree>
    <p:extLst>
      <p:ext uri="{BB962C8B-B14F-4D97-AF65-F5344CB8AC3E}">
        <p14:creationId xmlns:p14="http://schemas.microsoft.com/office/powerpoint/2010/main" val="2352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a:latin typeface="Consolas" panose="020B0609020204030204" pitchFamily="49" charset="0"/>
              </a:rPr>
              <a:t>Hi!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a:t>Matteo Francia, Ph.D.</a:t>
            </a:r>
          </a:p>
          <a:p>
            <a:pPr lvl="1"/>
            <a:r>
              <a:rPr lang="en-US" noProof="0"/>
              <a:t>Email: </a:t>
            </a:r>
            <a:r>
              <a:rPr lang="en-US" noProof="0">
                <a:hlinkClick r:id="rId2"/>
              </a:rPr>
              <a:t>m.francia@unibo.it</a:t>
            </a:r>
            <a:endParaRPr lang="en-US" noProof="0"/>
          </a:p>
          <a:p>
            <a:pPr lvl="1"/>
            <a:r>
              <a:rPr lang="en-US" noProof="0"/>
              <a:t>Assistant Professor (junior) @ DISI, UniBO</a:t>
            </a:r>
          </a:p>
          <a:p>
            <a:pPr lvl="1"/>
            <a:r>
              <a:rPr lang="en-US"/>
              <a:t>www: </a:t>
            </a:r>
            <a:r>
              <a:rPr lang="en-US">
                <a:hlinkClick r:id="rId3"/>
              </a:rPr>
              <a:t>https://www.unibo.it/sitoweb/m.francia/en</a:t>
            </a:r>
            <a:r>
              <a:rPr lang="en-US"/>
              <a:t> </a:t>
            </a:r>
            <a:endParaRPr lang="en-US" noProof="0"/>
          </a:p>
          <a:p>
            <a:r>
              <a:rPr lang="en-US" noProof="0"/>
              <a:t>Research topics</a:t>
            </a:r>
          </a:p>
          <a:p>
            <a:pPr lvl="1"/>
            <a:r>
              <a:rPr lang="en-US" noProof="0"/>
              <a:t>Big data / database </a:t>
            </a:r>
          </a:p>
          <a:p>
            <a:pPr lvl="1"/>
            <a:r>
              <a:rPr lang="en-US"/>
              <a:t>Precision agriculture and </a:t>
            </a:r>
            <a:r>
              <a:rPr lang="en-US" err="1"/>
              <a:t>spatio</a:t>
            </a:r>
            <a:r>
              <a:rPr lang="en-US"/>
              <a:t>-temporal </a:t>
            </a:r>
            <a:r>
              <a:rPr lang="en-US" noProof="0"/>
              <a:t>analytics</a:t>
            </a:r>
          </a:p>
          <a:p>
            <a:r>
              <a:rPr lang="en-US" noProof="0"/>
              <a:t>BIG (Business Intelligence Group)</a:t>
            </a:r>
          </a:p>
          <a:p>
            <a:pPr lvl="1"/>
            <a:r>
              <a:rPr lang="en-US" noProof="0">
                <a:hlinkClick r:id="rId4"/>
              </a:rPr>
              <a:t>https://big.csr.unibo.it/</a:t>
            </a:r>
            <a:endParaRPr lang="en-US" noProof="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Database</a:t>
            </a:r>
          </a:p>
          <a:p>
            <a:pPr marL="457200" lvl="1" indent="0">
              <a:buNone/>
            </a:pPr>
            <a:r>
              <a:rPr lang="en-US" i="1" noProof="0"/>
              <a:t>"A database is a </a:t>
            </a:r>
            <a:r>
              <a:rPr lang="en-US" i="1" noProof="0">
                <a:solidFill>
                  <a:srgbClr val="FF0000"/>
                </a:solidFill>
              </a:rPr>
              <a:t>structured and persistent collection</a:t>
            </a:r>
            <a:r>
              <a:rPr lang="en-US" i="1" noProof="0"/>
              <a:t> of information about some aspect of the real world organized and stored in a way that facilitates efficient retrieval and modification. The structure of a database is determined by an </a:t>
            </a:r>
            <a:r>
              <a:rPr lang="en-US" i="1" noProof="0">
                <a:solidFill>
                  <a:srgbClr val="FF0000"/>
                </a:solidFill>
              </a:rPr>
              <a:t>abstract data model</a:t>
            </a:r>
            <a:r>
              <a:rPr lang="en-US" i="1" noProof="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err="1"/>
              <a:t>Özsu</a:t>
            </a:r>
            <a:r>
              <a:rPr lang="en-US" noProof="0"/>
              <a:t> M.T. (2018) Database. In: Encyclopedia of Database Systems. Springer, New York, NY. </a:t>
            </a:r>
            <a:r>
              <a:rPr lang="en-US" noProof="0">
                <a:hlinkClick r:id="rId2"/>
              </a:rPr>
              <a:t>https://doi.org/10.1007/978-1-4614-8265-9_80734</a:t>
            </a:r>
            <a:endParaRPr lang="en-US" noProof="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a:latin typeface="Helvetica" panose="020B0604020202020204" pitchFamily="34" charset="0"/>
                            <a:cs typeface="Helvetica" panose="020B0604020202020204" pitchFamily="34" charset="0"/>
                          </a:rPr>
                          <a:t>fk1</a:t>
                        </a:r>
                      </a:p>
                    </a:txBody>
                    <a:tcPr/>
                  </a:tc>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r>
                          <a:rPr lang="en-US" sz="110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a:t>Understanding architectures is paramount to successful systems</a:t>
            </a:r>
          </a:p>
          <a:p>
            <a:pPr lvl="1"/>
            <a:r>
              <a:rPr lang="en-US" noProof="0"/>
              <a:t>Good architectures help to scale</a:t>
            </a:r>
          </a:p>
          <a:p>
            <a:pPr lvl="1"/>
            <a:r>
              <a:rPr lang="en-US" noProof="0"/>
              <a:t>Poor architectures cause issues that necessitate a costly rewrite</a:t>
            </a:r>
          </a:p>
          <a:p>
            <a:r>
              <a:rPr lang="en-US" b="1" noProof="0" err="1"/>
              <a:t>XaaS</a:t>
            </a:r>
            <a:r>
              <a:rPr lang="en-US" b="1" noProof="0"/>
              <a:t> (anything as a service)</a:t>
            </a:r>
          </a:p>
          <a:p>
            <a:pPr lvl="1"/>
            <a:r>
              <a:rPr lang="en-US" noProof="0"/>
              <a:t>A collective term that refers to the delivery of anything as a service</a:t>
            </a:r>
          </a:p>
          <a:p>
            <a:pPr lvl="1"/>
            <a:r>
              <a:rPr lang="en-US" noProof="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a:t>On-premises</a:t>
            </a:r>
          </a:p>
          <a:p>
            <a:pPr lvl="1"/>
            <a:r>
              <a:rPr lang="en-US" noProof="0"/>
              <a:t>Provisioning servers is time-consuming</a:t>
            </a:r>
          </a:p>
          <a:p>
            <a:pPr lvl="2"/>
            <a:r>
              <a:rPr lang="en-US" noProof="0"/>
              <a:t>A non-trivial environment is hard to set up</a:t>
            </a:r>
          </a:p>
          <a:p>
            <a:pPr lvl="1"/>
            <a:r>
              <a:rPr lang="en-US" noProof="0"/>
              <a:t>Require dedicated operations people</a:t>
            </a:r>
          </a:p>
          <a:p>
            <a:pPr lvl="1"/>
            <a:r>
              <a:rPr lang="en-US" noProof="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a:t>Infrastructure as a service (IaaS)</a:t>
            </a:r>
          </a:p>
          <a:p>
            <a:pPr lvl="1"/>
            <a:r>
              <a:rPr lang="en-US" noProof="0"/>
              <a:t>A computing infrastructure provisioned and managed over the internet (e.g., AWS EC2)</a:t>
            </a:r>
          </a:p>
          <a:p>
            <a:pPr lvl="1"/>
            <a:r>
              <a:rPr lang="en-US" noProof="0"/>
              <a:t>Avoid expense/complexity of buying/managing physical servers/data-centers</a:t>
            </a:r>
          </a:p>
          <a:p>
            <a:pPr lvl="1"/>
            <a:r>
              <a:rPr lang="en-US" noProof="0"/>
              <a:t>IaaS overcomes issues on-premises</a:t>
            </a:r>
          </a:p>
          <a:p>
            <a:pPr lvl="1"/>
            <a:r>
              <a:rPr lang="en-US" noProof="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a:t>Platform as a Service (PaaS)</a:t>
            </a:r>
          </a:p>
          <a:p>
            <a:pPr lvl="1"/>
            <a:r>
              <a:rPr lang="en-US" noProof="0"/>
              <a:t>A development and deployment environment in the cloud (e.g., AWS Elastic Beanstalk)</a:t>
            </a:r>
          </a:p>
          <a:p>
            <a:pPr lvl="1"/>
            <a:r>
              <a:rPr lang="en-US" noProof="0"/>
              <a:t>Support complete application life-cycle: building, testing, deploying, etc.</a:t>
            </a:r>
          </a:p>
          <a:p>
            <a:pPr lvl="1"/>
            <a:r>
              <a:rPr lang="en-US" noProof="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a:t>PaaS</a:t>
            </a:r>
            <a:r>
              <a:rPr lang="en-US" noProof="0"/>
              <a:t> and </a:t>
            </a:r>
            <a:r>
              <a:rPr lang="en-US" b="1" noProof="0"/>
              <a:t>containers</a:t>
            </a:r>
            <a:r>
              <a:rPr lang="en-US" noProof="0"/>
              <a:t> are potential solutions to inconsistent infrastructures</a:t>
            </a:r>
          </a:p>
          <a:p>
            <a:pPr lvl="1"/>
            <a:endParaRPr lang="en-US" noProof="0"/>
          </a:p>
          <a:p>
            <a:r>
              <a:rPr lang="en-US" noProof="0"/>
              <a:t>PaaS provides a platform for users to run their software</a:t>
            </a:r>
          </a:p>
          <a:p>
            <a:pPr lvl="1"/>
            <a:r>
              <a:rPr lang="en-US" noProof="0"/>
              <a:t>Developers write software targeting features/capabilities of the platform</a:t>
            </a:r>
          </a:p>
          <a:p>
            <a:r>
              <a:rPr lang="en-US" noProof="0"/>
              <a:t>Containerization isolates an application with its own environment</a:t>
            </a:r>
          </a:p>
          <a:p>
            <a:pPr lvl="1"/>
            <a:r>
              <a:rPr lang="en-US" noProof="0"/>
              <a:t>Lightweight alternative to full virtualization</a:t>
            </a:r>
          </a:p>
          <a:p>
            <a:pPr lvl="1"/>
            <a:r>
              <a:rPr lang="en-US" noProof="0"/>
              <a:t>Containers are isolated but need to be deployed to (public/private) server</a:t>
            </a:r>
          </a:p>
          <a:p>
            <a:pPr lvl="1"/>
            <a:r>
              <a:rPr lang="en-US" noProof="0"/>
              <a:t>Excellent solution when dependencies are in play</a:t>
            </a:r>
          </a:p>
          <a:p>
            <a:pPr lvl="1"/>
            <a:r>
              <a:rPr lang="en-US" noProof="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a:p>
        </p:txBody>
      </p:sp>
    </p:spTree>
    <p:extLst>
      <p:ext uri="{BB962C8B-B14F-4D97-AF65-F5344CB8AC3E}">
        <p14:creationId xmlns:p14="http://schemas.microsoft.com/office/powerpoint/2010/main" val="34842532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a:solidFill>
                  <a:srgbClr val="FF5050"/>
                </a:solidFill>
              </a:rPr>
              <a:t>Containers</a:t>
            </a:r>
            <a:r>
              <a:rPr lang="en-US" noProof="0"/>
              <a:t> and </a:t>
            </a:r>
            <a:r>
              <a:rPr lang="en-US" noProof="0">
                <a:solidFill>
                  <a:srgbClr val="FF5050"/>
                </a:solidFill>
              </a:rPr>
              <a:t>virtual machines </a:t>
            </a:r>
            <a:r>
              <a:rPr lang="en-US" noProof="0"/>
              <a:t>are packaged computing environments </a:t>
            </a:r>
          </a:p>
          <a:p>
            <a:endParaRPr lang="en-US" noProof="0"/>
          </a:p>
          <a:p>
            <a:r>
              <a:rPr lang="en-US" noProof="0">
                <a:solidFill>
                  <a:srgbClr val="FF5050"/>
                </a:solidFill>
              </a:rPr>
              <a:t>Containers</a:t>
            </a:r>
            <a:r>
              <a:rPr lang="en-US" noProof="0"/>
              <a:t> </a:t>
            </a:r>
          </a:p>
          <a:p>
            <a:pPr lvl="1"/>
            <a:r>
              <a:rPr lang="en-US" noProof="0"/>
              <a:t>On top of physical server and its host OS</a:t>
            </a:r>
          </a:p>
          <a:p>
            <a:pPr lvl="1"/>
            <a:r>
              <a:rPr lang="en-US" noProof="0"/>
              <a:t>Share the host OS kernel</a:t>
            </a:r>
          </a:p>
          <a:p>
            <a:pPr lvl="1"/>
            <a:r>
              <a:rPr lang="en-US" noProof="0"/>
              <a:t>Shared components are read-only</a:t>
            </a:r>
          </a:p>
          <a:p>
            <a:pPr lvl="1"/>
            <a:r>
              <a:rPr lang="en-US" noProof="0"/>
              <a:t>“Light”, take seconds to start</a:t>
            </a:r>
          </a:p>
          <a:p>
            <a:r>
              <a:rPr lang="en-US" noProof="0">
                <a:solidFill>
                  <a:srgbClr val="FF5050"/>
                </a:solidFill>
              </a:rPr>
              <a:t>Virtual machines</a:t>
            </a:r>
          </a:p>
          <a:p>
            <a:pPr lvl="1"/>
            <a:r>
              <a:rPr lang="en-US" noProof="0"/>
              <a:t>Emulate a hardware/software system</a:t>
            </a:r>
          </a:p>
          <a:p>
            <a:pPr lvl="1"/>
            <a:r>
              <a:rPr lang="en-US" noProof="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39521870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a:t>Function as a Service (</a:t>
            </a:r>
            <a:r>
              <a:rPr lang="en-US" b="1" noProof="0" err="1"/>
              <a:t>FaaS</a:t>
            </a:r>
            <a:r>
              <a:rPr lang="en-US" b="1" noProof="0"/>
              <a:t>)</a:t>
            </a:r>
          </a:p>
          <a:p>
            <a:pPr lvl="1"/>
            <a:r>
              <a:rPr lang="en-US" noProof="0"/>
              <a:t>A coding environment, cloud provider provisions platform to run the code (e.g., AWS Lambda)</a:t>
            </a:r>
          </a:p>
          <a:p>
            <a:pPr lvl="1"/>
            <a:r>
              <a:rPr lang="en-US" noProof="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206</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a:t>Principles of </a:t>
            </a:r>
            <a:r>
              <a:rPr lang="en-US" noProof="0" err="1"/>
              <a:t>FaaS</a:t>
            </a:r>
            <a:r>
              <a:rPr lang="en-US" noProof="0"/>
              <a:t> architectures</a:t>
            </a:r>
          </a:p>
          <a:p>
            <a:pPr lvl="1"/>
            <a:r>
              <a:rPr lang="en-US" noProof="0" err="1"/>
              <a:t>FaaS</a:t>
            </a:r>
            <a:r>
              <a:rPr lang="en-US" noProof="0"/>
              <a:t> is based on a serverless approach, use a compute service to execute code on demand</a:t>
            </a:r>
          </a:p>
          <a:p>
            <a:pPr lvl="1"/>
            <a:r>
              <a:rPr lang="en-US" noProof="0"/>
              <a:t>Every function could be considered as a standalone service</a:t>
            </a:r>
          </a:p>
          <a:p>
            <a:pPr lvl="1"/>
            <a:r>
              <a:rPr lang="en-US" noProof="0"/>
              <a:t>Write single-purpose stateless functions</a:t>
            </a:r>
          </a:p>
          <a:p>
            <a:r>
              <a:rPr lang="en-US" noProof="0"/>
              <a:t>Functions react to events</a:t>
            </a:r>
          </a:p>
          <a:p>
            <a:pPr lvl="1"/>
            <a:r>
              <a:rPr lang="en-US" noProof="0"/>
              <a:t>Design push-based, event-driven pipelines</a:t>
            </a:r>
          </a:p>
          <a:p>
            <a:pPr lvl="1"/>
            <a:r>
              <a:rPr lang="en-US" noProof="0"/>
              <a:t>Create thicker, more powerful front ends</a:t>
            </a:r>
          </a:p>
          <a:p>
            <a:pPr lvl="1"/>
            <a:r>
              <a:rPr lang="en-US" noProof="0"/>
              <a:t>Embrace third-party services (e.g., security)</a:t>
            </a:r>
          </a:p>
          <a:p>
            <a:r>
              <a:rPr lang="en-US" noProof="0" err="1"/>
              <a:t>FaaS</a:t>
            </a:r>
            <a:r>
              <a:rPr lang="en-US" noProof="0"/>
              <a:t> is not a silver bullet</a:t>
            </a:r>
          </a:p>
          <a:p>
            <a:pPr lvl="1"/>
            <a:r>
              <a:rPr lang="en-US" noProof="0"/>
              <a:t>Not appropriate for latency-sensitive applications</a:t>
            </a:r>
          </a:p>
          <a:p>
            <a:pPr lvl="1"/>
            <a:r>
              <a:rPr lang="en-US" noProof="0"/>
              <a:t>Strict specific service-level agreements</a:t>
            </a:r>
          </a:p>
          <a:p>
            <a:pPr lvl="1"/>
            <a:r>
              <a:rPr lang="en-US" noProof="0"/>
              <a:t>Migration costs</a:t>
            </a:r>
          </a:p>
          <a:p>
            <a:pPr lvl="1"/>
            <a:r>
              <a:rPr lang="en-US" noProof="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a:p>
        </p:txBody>
      </p:sp>
    </p:spTree>
    <p:extLst>
      <p:ext uri="{BB962C8B-B14F-4D97-AF65-F5344CB8AC3E}">
        <p14:creationId xmlns:p14="http://schemas.microsoft.com/office/powerpoint/2010/main" val="16971147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a:t>Software as a service (SaaS)</a:t>
            </a:r>
          </a:p>
          <a:p>
            <a:pPr lvl="1"/>
            <a:r>
              <a:rPr lang="en-US" noProof="0"/>
              <a:t>An application environment</a:t>
            </a:r>
          </a:p>
          <a:p>
            <a:pPr lvl="1"/>
            <a:r>
              <a:rPr lang="en-US" noProof="0"/>
              <a:t>Access cloud-based apps over the Internet (e.g., email, Microsoft Office 365, </a:t>
            </a:r>
            <a:r>
              <a:rPr lang="en-US" noProof="0" err="1"/>
              <a:t>Github</a:t>
            </a:r>
            <a:r>
              <a:rPr lang="en-US" noProof="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https://xkcd.com/1084/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 Warehouse</a:t>
            </a:r>
          </a:p>
          <a:p>
            <a:pPr marL="457200" lvl="1" indent="0">
              <a:buNone/>
            </a:pPr>
            <a:r>
              <a:rPr lang="en-US" i="1" noProof="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a:t>Matteo Golfarelli and Stefano Rizzi. </a:t>
            </a:r>
            <a:r>
              <a:rPr lang="en-US" i="1" noProof="0"/>
              <a:t>Data warehouse design: Modern principles and methodologies</a:t>
            </a:r>
            <a:r>
              <a:rPr lang="en-US" noProof="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From data lake to data warehouse</a:t>
            </a:r>
            <a:endParaRPr lang="en-US" b="0" i="0" noProof="0">
              <a:effectLst/>
            </a:endParaRPr>
          </a:p>
        </p:txBody>
      </p:sp>
    </p:spTree>
    <p:extLst>
      <p:ext uri="{BB962C8B-B14F-4D97-AF65-F5344CB8AC3E}">
        <p14:creationId xmlns:p14="http://schemas.microsoft.com/office/powerpoint/2010/main" val="32034197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a:t>Optimizing soil moisture is crucial for watering and crop performance [1]</a:t>
            </a:r>
          </a:p>
          <a:p>
            <a:pPr lvl="1"/>
            <a:r>
              <a:rPr lang="en-US" b="1" noProof="0">
                <a:solidFill>
                  <a:srgbClr val="0070C0"/>
                </a:solidFill>
              </a:rPr>
              <a:t>GOAL</a:t>
            </a:r>
            <a:r>
              <a:rPr lang="en-US" noProof="0"/>
              <a:t>: build an expert system to save water while improving fruit quality (i.e., provide a recommendation of the optimal amount of water)</a:t>
            </a:r>
          </a:p>
          <a:p>
            <a:pPr lvl="1"/>
            <a:r>
              <a:rPr lang="en-US" noProof="0">
                <a:solidFill>
                  <a:srgbClr val="FF5050"/>
                </a:solidFill>
              </a:rPr>
              <a:t>Soils </a:t>
            </a:r>
            <a:r>
              <a:rPr lang="en-US" noProof="0"/>
              <a:t>have different water retention</a:t>
            </a:r>
          </a:p>
          <a:p>
            <a:pPr lvl="1"/>
            <a:r>
              <a:rPr lang="en-US" noProof="0">
                <a:solidFill>
                  <a:srgbClr val="FF5050"/>
                </a:solidFill>
              </a:rPr>
              <a:t>Watering systems </a:t>
            </a:r>
            <a:r>
              <a:rPr lang="en-US" noProof="0"/>
              <a:t>have different behaviors (e.g., drippers and sprinklers)</a:t>
            </a:r>
          </a:p>
          <a:p>
            <a:pPr lvl="1"/>
            <a:r>
              <a:rPr lang="en-US" noProof="0">
                <a:solidFill>
                  <a:srgbClr val="FF5050"/>
                </a:solidFill>
              </a:rPr>
              <a:t>Plants </a:t>
            </a:r>
            <a:r>
              <a:rPr lang="en-US" noProof="0"/>
              <a:t>have different water demand (e.g., Kiwi [2] vs Grapes)</a:t>
            </a:r>
          </a:p>
          <a:p>
            <a:pPr lvl="1"/>
            <a:r>
              <a:rPr lang="en-US" noProof="0">
                <a:solidFill>
                  <a:srgbClr val="FF5050"/>
                </a:solidFill>
              </a:rPr>
              <a:t>Sensors</a:t>
            </a:r>
            <a:r>
              <a:rPr lang="en-US" noProof="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a:t>[1]</a:t>
            </a:r>
            <a:r>
              <a:rPr lang="en-US" noProof="0">
                <a:effectLst/>
                <a:latin typeface="Arial" panose="020B0604020202020204" pitchFamily="34" charset="0"/>
              </a:rPr>
              <a:t> </a:t>
            </a:r>
            <a:r>
              <a:rPr lang="en-US" noProof="0" err="1">
                <a:effectLst/>
                <a:latin typeface="Arial" panose="020B0604020202020204" pitchFamily="34" charset="0"/>
              </a:rPr>
              <a:t>Turkeltaub</a:t>
            </a:r>
            <a:r>
              <a:rPr lang="en-US" noProof="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a:effectLst/>
                <a:latin typeface="Arial" panose="020B0604020202020204" pitchFamily="34" charset="0"/>
              </a:rPr>
            </a:br>
            <a:r>
              <a:rPr lang="en-US" noProof="0">
                <a:effectLst/>
                <a:latin typeface="Arial" panose="020B0604020202020204" pitchFamily="34" charset="0"/>
              </a:rPr>
              <a:t>[2] M. Judd, et al., Water use by sheltered kiwifruit under advective conditions, New Zealand journal of agricultural research 29 (1) (1986) 83–92.</a:t>
            </a:r>
            <a:endParaRPr lang="en-US" noProof="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a:t>We need to understand how the soil behaves</a:t>
            </a:r>
          </a:p>
          <a:p>
            <a:endParaRPr lang="en-US" sz="2000" noProof="0"/>
          </a:p>
          <a:p>
            <a:r>
              <a:rPr lang="en-US" sz="2000" noProof="0">
                <a:solidFill>
                  <a:srgbClr val="FF5050"/>
                </a:solidFill>
              </a:rPr>
              <a:t>Simulate</a:t>
            </a:r>
            <a:r>
              <a:rPr lang="en-US" sz="2000" noProof="0"/>
              <a:t> [1, 2] the soil behavior according to physical models [3]</a:t>
            </a:r>
          </a:p>
          <a:p>
            <a:pPr lvl="1"/>
            <a:r>
              <a:rPr lang="en-US" sz="1600" noProof="0"/>
              <a:t>However, a </a:t>
            </a:r>
            <a:r>
              <a:rPr lang="en-US" sz="1600" noProof="0">
                <a:solidFill>
                  <a:srgbClr val="FF5050"/>
                </a:solidFill>
              </a:rPr>
              <a:t>fine tuning </a:t>
            </a:r>
            <a:r>
              <a:rPr lang="en-US" sz="1600" noProof="0"/>
              <a:t>is required</a:t>
            </a:r>
          </a:p>
          <a:p>
            <a:pPr lvl="1"/>
            <a:r>
              <a:rPr lang="en-US" sz="1600" noProof="0"/>
              <a:t>We need to </a:t>
            </a:r>
            <a:r>
              <a:rPr lang="en-US" sz="1600" noProof="0">
                <a:solidFill>
                  <a:srgbClr val="0070C0"/>
                </a:solidFill>
              </a:rPr>
              <a:t>know/parametrize everything</a:t>
            </a:r>
          </a:p>
          <a:p>
            <a:pPr lvl="2"/>
            <a:r>
              <a:rPr lang="en-US" sz="1400" noProof="0"/>
              <a:t>Soil (e.g., retention curve, hysteresis [3])</a:t>
            </a:r>
          </a:p>
          <a:p>
            <a:pPr lvl="2"/>
            <a:r>
              <a:rPr lang="en-US" sz="1400" noProof="0"/>
              <a:t>Plant (e.g., roots, LAI)</a:t>
            </a:r>
          </a:p>
          <a:p>
            <a:pPr lvl="2"/>
            <a:r>
              <a:rPr lang="en-US" sz="1400" noProof="0"/>
              <a:t>Weather conditions (temperature, humidity, wind, precipitations)</a:t>
            </a:r>
          </a:p>
          <a:p>
            <a:pPr lvl="2"/>
            <a:r>
              <a:rPr lang="en-US" sz="1400" noProof="0"/>
              <a:t>Watering system (e.g., capacity, distance between drippers)</a:t>
            </a:r>
          </a:p>
          <a:p>
            <a:r>
              <a:rPr lang="en-US" sz="2000" noProof="0"/>
              <a:t>Tuning can take months (of human interactions)!</a:t>
            </a:r>
          </a:p>
          <a:p>
            <a:pPr lvl="1"/>
            <a:r>
              <a:rPr lang="en-US" sz="1600" noProof="0"/>
              <a:t>Need to collect samples from the field… if parameters are incorrect, trace back</a:t>
            </a:r>
          </a:p>
          <a:p>
            <a:pPr lvl="1"/>
            <a:r>
              <a:rPr lang="en-US" sz="1600" noProof="0"/>
              <a:t>Need to implement/code all these features into the simulator [1, 2]</a:t>
            </a:r>
          </a:p>
          <a:p>
            <a:pPr lvl="1"/>
            <a:r>
              <a:rPr lang="en-US" sz="1600" noProof="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a:t>[1] </a:t>
            </a:r>
            <a:r>
              <a:rPr lang="en-US" sz="1000" noProof="0" err="1"/>
              <a:t>Šimunek</a:t>
            </a:r>
            <a:r>
              <a:rPr lang="en-US" sz="1000" noProof="0"/>
              <a:t>, J., et al. "HYDRUS: Model use, calibration, and validation." Transactions of the ASABE 55.4 (2012): 1263-1274.</a:t>
            </a:r>
            <a:br>
              <a:rPr lang="en-US" sz="1000" noProof="0"/>
            </a:br>
            <a:r>
              <a:rPr lang="en-US" sz="1000" noProof="0"/>
              <a:t>[2] </a:t>
            </a:r>
            <a:r>
              <a:rPr lang="en-US" sz="1000" noProof="0" err="1"/>
              <a:t>Bittelli</a:t>
            </a:r>
            <a:r>
              <a:rPr lang="en-US" sz="1000" noProof="0"/>
              <a:t>, Marco, et al. Soil physics with Python: transport in the soil-plant-atmosphere system. OUP Oxford, 2015.</a:t>
            </a:r>
            <a:br>
              <a:rPr lang="en-US" sz="1000" noProof="0"/>
            </a:br>
            <a:r>
              <a:rPr lang="en-US" sz="1000" noProof="0"/>
              <a:t>[3] Van </a:t>
            </a:r>
            <a:r>
              <a:rPr lang="en-US" sz="1000" noProof="0" err="1"/>
              <a:t>Genuchten</a:t>
            </a:r>
            <a:r>
              <a:rPr lang="en-US" sz="1000" noProof="0"/>
              <a:t>, M. Th. "A closed‐form equation for predicting the hydraulic conductivity of unsaturated soils." Soil science society of America journal 44.5 (1980): 892-898.</a:t>
            </a:r>
            <a:br>
              <a:rPr lang="en-US" sz="1000" noProof="0"/>
            </a:br>
            <a:r>
              <a:rPr lang="en-US" sz="1000" noProof="0"/>
              <a:t>[4] Pham, Hung Q., </a:t>
            </a:r>
            <a:r>
              <a:rPr lang="en-US" sz="1000" noProof="0" err="1"/>
              <a:t>Delwyn</a:t>
            </a:r>
            <a:r>
              <a:rPr lang="en-US" sz="1000" noProof="0"/>
              <a:t> G. </a:t>
            </a:r>
            <a:r>
              <a:rPr lang="en-US" sz="1000" noProof="0" err="1"/>
              <a:t>Fredlund</a:t>
            </a:r>
            <a:r>
              <a:rPr lang="en-US" sz="1000" noProof="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a:t>But… we have sensors!</a:t>
            </a:r>
            <a:br>
              <a:rPr lang="en-US" noProof="0"/>
            </a:br>
            <a:br>
              <a:rPr lang="en-US" noProof="0"/>
            </a:br>
            <a:br>
              <a:rPr lang="en-US" noProof="0"/>
            </a:br>
            <a:br>
              <a:rPr lang="en-US" noProof="0"/>
            </a:br>
            <a:br>
              <a:rPr lang="en-US" noProof="0"/>
            </a:br>
            <a:br>
              <a:rPr lang="en-US" noProof="0"/>
            </a:br>
            <a:br>
              <a:rPr lang="en-US" noProof="0"/>
            </a:br>
            <a:br>
              <a:rPr lang="en-US" noProof="0"/>
            </a:br>
            <a:br>
              <a:rPr lang="en-US" noProof="0"/>
            </a:br>
            <a:r>
              <a:rPr lang="en-US" noProof="0"/>
              <a:t>                  [1]                                      [2]                                          [3]</a:t>
            </a:r>
            <a:br>
              <a:rPr lang="en-US" noProof="0"/>
            </a:br>
            <a:endParaRPr lang="en-US" noProof="0"/>
          </a:p>
          <a:p>
            <a:pPr lvl="1"/>
            <a:r>
              <a:rPr lang="en-US" noProof="0"/>
              <a:t>These settings are too coarse to monitor soil moisture with precision</a:t>
            </a:r>
          </a:p>
          <a:p>
            <a:pPr lvl="1"/>
            <a:r>
              <a:rPr lang="en-US"/>
              <a:t>T</a:t>
            </a:r>
            <a:r>
              <a:rPr lang="en-US" noProof="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a:t>[1] </a:t>
            </a:r>
            <a:r>
              <a:rPr lang="en-US" sz="800" noProof="0" err="1"/>
              <a:t>Koyuncu</a:t>
            </a:r>
            <a:r>
              <a:rPr lang="en-US" sz="800" noProof="0"/>
              <a:t>, </a:t>
            </a:r>
            <a:r>
              <a:rPr lang="en-US" sz="800" noProof="0" err="1"/>
              <a:t>Hakan</a:t>
            </a:r>
            <a:r>
              <a:rPr lang="en-US" sz="800" noProof="0"/>
              <a:t>, et al. "Construction of 3D soil moisture maps in agricultural fields by using wireless sensor communication." Gazi University Journal of Science 34.1 (2021): 84-98.</a:t>
            </a:r>
            <a:br>
              <a:rPr lang="en-US" sz="800" noProof="0"/>
            </a:br>
            <a:r>
              <a:rPr lang="en-US" sz="800" noProof="0"/>
              <a:t>[2] Zheng, Zhong, et al. "Spatial estimation of soil moisture and salinity with neural kriging." International Conference on Computer and Computing Technologies in Agriculture. Springer, Boston, MA, 2008.</a:t>
            </a:r>
            <a:br>
              <a:rPr lang="en-US" sz="800" noProof="0"/>
            </a:br>
            <a:r>
              <a:rPr lang="en-US" sz="800" noProof="0"/>
              <a:t>[3] </a:t>
            </a:r>
            <a:r>
              <a:rPr lang="en-US" sz="800" noProof="0" err="1"/>
              <a:t>Fersch</a:t>
            </a:r>
            <a:r>
              <a:rPr lang="en-US" sz="800" noProof="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216</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pic>
        <p:nvPicPr>
          <p:cNvPr id="11" name="Segnaposto contenuto 13" descr="Immagine che contiene aria aperta, albero, erba, vigna&#10;&#10;Descrizione generata automaticamente">
            <a:extLst>
              <a:ext uri="{FF2B5EF4-FFF2-40B4-BE49-F238E27FC236}">
                <a16:creationId xmlns:a16="http://schemas.microsoft.com/office/drawing/2014/main" id="{739798E7-16C5-CB26-7B89-AA215C768F2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50"/>
          </a:xfrm>
        </p:spPr>
      </p:pic>
    </p:spTree>
    <p:extLst>
      <p:ext uri="{BB962C8B-B14F-4D97-AF65-F5344CB8AC3E}">
        <p14:creationId xmlns:p14="http://schemas.microsoft.com/office/powerpoint/2010/main" val="4076887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We consider an orchard where </a:t>
            </a:r>
          </a:p>
          <a:p>
            <a:pPr lvl="1"/>
            <a:r>
              <a:rPr lang="en-US" noProof="0">
                <a:solidFill>
                  <a:srgbClr val="FF5050"/>
                </a:solidFill>
              </a:rPr>
              <a:t>Kiwi plants </a:t>
            </a:r>
            <a:r>
              <a:rPr lang="en-US" noProof="0"/>
              <a:t>are aligned along </a:t>
            </a:r>
            <a:r>
              <a:rPr lang="en-US" noProof="0">
                <a:solidFill>
                  <a:srgbClr val="FF5050"/>
                </a:solidFill>
              </a:rPr>
              <a:t>rows</a:t>
            </a:r>
          </a:p>
          <a:p>
            <a:pPr lvl="1"/>
            <a:r>
              <a:rPr lang="en-US" noProof="0"/>
              <a:t>Each row has many</a:t>
            </a:r>
            <a:r>
              <a:rPr lang="en-US" noProof="0">
                <a:solidFill>
                  <a:srgbClr val="FF5050"/>
                </a:solidFill>
              </a:rPr>
              <a:t> drippers</a:t>
            </a:r>
            <a:r>
              <a:rPr lang="en-US" noProof="0"/>
              <a:t> (e.g., 1 every meter)</a:t>
            </a:r>
          </a:p>
          <a:p>
            <a:pPr lvl="1"/>
            <a:r>
              <a:rPr lang="en-US" noProof="0"/>
              <a:t>Drippers can water a </a:t>
            </a:r>
            <a:r>
              <a:rPr lang="en-US" noProof="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1343727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When the watered volume is symmetric along the row, a </a:t>
            </a:r>
            <a:r>
              <a:rPr lang="en-US" noProof="0">
                <a:solidFill>
                  <a:srgbClr val="FF5050"/>
                </a:solidFill>
              </a:rPr>
              <a:t>2D grid of sensors </a:t>
            </a:r>
            <a:r>
              <a:rPr lang="en-US" noProof="0"/>
              <a:t>(left) is sufficient to represent the entire soil volume</a:t>
            </a:r>
          </a:p>
          <a:p>
            <a:endParaRPr lang="en-US" noProof="0"/>
          </a:p>
          <a:p>
            <a:r>
              <a:rPr lang="en-US" noProof="0"/>
              <a:t>When relevant moisture variations take place along the row too, a </a:t>
            </a:r>
            <a:r>
              <a:rPr lang="en-US" noProof="0">
                <a:solidFill>
                  <a:srgbClr val="FF5050"/>
                </a:solidFill>
              </a:rPr>
              <a:t>3D grid of sensors</a:t>
            </a:r>
            <a:r>
              <a:rPr lang="en-US" noProof="0"/>
              <a:t> (right) is required</a:t>
            </a:r>
          </a:p>
          <a:p>
            <a:pPr lvl="1"/>
            <a:r>
              <a:rPr lang="en-US" noProof="0"/>
              <a:t>E.g., too sparse drippers </a:t>
            </a:r>
          </a:p>
          <a:p>
            <a:pPr lvl="1"/>
            <a:r>
              <a:rPr lang="en-US" noProof="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a:t>(a) Soil moisture is a continuum</a:t>
            </a:r>
          </a:p>
          <a:p>
            <a:r>
              <a:rPr lang="en-US" noProof="0"/>
              <a:t>(b) Sensors return a discretized representation of soil moisture</a:t>
            </a:r>
          </a:p>
          <a:p>
            <a:pPr lvl="1"/>
            <a:r>
              <a:rPr lang="en-US" noProof="0"/>
              <a:t>The monitoring accuracy changes</a:t>
            </a:r>
          </a:p>
          <a:p>
            <a:pPr lvl="1"/>
            <a:r>
              <a:rPr lang="en-US" noProof="0"/>
              <a:t>depending on the </a:t>
            </a:r>
            <a:r>
              <a:rPr lang="en-US" noProof="0">
                <a:solidFill>
                  <a:srgbClr val="FF5050"/>
                </a:solidFill>
              </a:rPr>
              <a:t>sensor</a:t>
            </a:r>
            <a:r>
              <a:rPr lang="en-US" noProof="0"/>
              <a:t> </a:t>
            </a:r>
            <a:r>
              <a:rPr lang="en-US" noProof="0">
                <a:solidFill>
                  <a:srgbClr val="FF5050"/>
                </a:solidFill>
              </a:rPr>
              <a:t>layout</a:t>
            </a:r>
            <a:endParaRPr lang="en-US" noProof="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219</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2"/>
          <a:stretch>
            <a:fillRect/>
          </a:stretch>
        </p:blipFill>
        <p:spPr>
          <a:xfrm>
            <a:off x="6986933" y="2286654"/>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220</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3172" y="4078427"/>
            <a:ext cx="2011680" cy="2079782"/>
          </a:xfrm>
          <a:prstGeom prst="rect">
            <a:avLst/>
          </a:prstGeom>
        </p:spPr>
      </p:pic>
      <p:pic>
        <p:nvPicPr>
          <p:cNvPr id="9" name="Segnaposto contenuto 13">
            <a:extLst>
              <a:ext uri="{FF2B5EF4-FFF2-40B4-BE49-F238E27FC236}">
                <a16:creationId xmlns:a16="http://schemas.microsoft.com/office/drawing/2014/main" id="{104F0A66-4679-962E-8F8D-696951180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2853" y="1942736"/>
            <a:ext cx="2011680" cy="2079782"/>
          </a:xfrm>
          <a:prstGeom prst="rect">
            <a:avLst/>
          </a:prstGeom>
        </p:spPr>
      </p:pic>
      <p:pic>
        <p:nvPicPr>
          <p:cNvPr id="10" name="Picture 7">
            <a:extLst>
              <a:ext uri="{FF2B5EF4-FFF2-40B4-BE49-F238E27FC236}">
                <a16:creationId xmlns:a16="http://schemas.microsoft.com/office/drawing/2014/main" id="{29ACA607-6219-9026-EE8D-53F3E7FC4C3E}"/>
              </a:ext>
            </a:extLst>
          </p:cNvPr>
          <p:cNvPicPr>
            <a:picLocks noChangeAspect="1"/>
          </p:cNvPicPr>
          <p:nvPr/>
        </p:nvPicPr>
        <p:blipFill>
          <a:blip r:embed="rId2"/>
          <a:stretch>
            <a:fillRect/>
          </a:stretch>
        </p:blipFill>
        <p:spPr>
          <a:xfrm>
            <a:off x="4016614" y="150963"/>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cxnSp>
        <p:nvCxnSpPr>
          <p:cNvPr id="16" name="Connettore diritto 15">
            <a:extLst>
              <a:ext uri="{FF2B5EF4-FFF2-40B4-BE49-F238E27FC236}">
                <a16:creationId xmlns:a16="http://schemas.microsoft.com/office/drawing/2014/main" id="{15F656F1-0551-9D96-A0B7-D3367BC89BB8}"/>
              </a:ext>
            </a:extLst>
          </p:cNvPr>
          <p:cNvCxnSpPr>
            <a:cxnSpLocks/>
          </p:cNvCxnSpPr>
          <p:nvPr/>
        </p:nvCxnSpPr>
        <p:spPr>
          <a:xfrm>
            <a:off x="4595602" y="1539657"/>
            <a:ext cx="3518198" cy="256522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7E2FCC45-7AED-2543-95BF-C7499FCC06DC}"/>
              </a:ext>
            </a:extLst>
          </p:cNvPr>
          <p:cNvCxnSpPr>
            <a:cxnSpLocks/>
          </p:cNvCxnSpPr>
          <p:nvPr/>
        </p:nvCxnSpPr>
        <p:spPr>
          <a:xfrm>
            <a:off x="3813780" y="981043"/>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2C4B2C28-F05D-6E19-3CC2-CEF86BDCC004}"/>
              </a:ext>
            </a:extLst>
          </p:cNvPr>
          <p:cNvCxnSpPr>
            <a:cxnSpLocks/>
          </p:cNvCxnSpPr>
          <p:nvPr/>
        </p:nvCxnSpPr>
        <p:spPr>
          <a:xfrm>
            <a:off x="8163934" y="4116021"/>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8" name="Fumetto: rettangolo 27">
            <a:extLst>
              <a:ext uri="{FF2B5EF4-FFF2-40B4-BE49-F238E27FC236}">
                <a16:creationId xmlns:a16="http://schemas.microsoft.com/office/drawing/2014/main" id="{A7D2CDF8-0E5D-0A4D-E6C5-0691115C3A58}"/>
              </a:ext>
            </a:extLst>
          </p:cNvPr>
          <p:cNvSpPr/>
          <p:nvPr/>
        </p:nvSpPr>
        <p:spPr>
          <a:xfrm>
            <a:off x="3558653" y="1057481"/>
            <a:ext cx="3092805" cy="4743038"/>
          </a:xfrm>
          <a:prstGeom prst="wedgeRectCallout">
            <a:avLst>
              <a:gd name="adj1" fmla="val 62546"/>
              <a:gd name="adj2" fmla="val 6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Segnaposto contenuto 26" descr="Immagine che contiene uccello, picchio, albero, Piciformi&#10;&#10;Descrizione generata automaticamente">
            <a:extLst>
              <a:ext uri="{FF2B5EF4-FFF2-40B4-BE49-F238E27FC236}">
                <a16:creationId xmlns:a16="http://schemas.microsoft.com/office/drawing/2014/main" id="{E7414495-86F4-FFCE-5DDD-149E704D9AB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3671260" y="1226489"/>
            <a:ext cx="2889560" cy="4351338"/>
          </a:xfrm>
        </p:spPr>
      </p:pic>
      <p:sp>
        <p:nvSpPr>
          <p:cNvPr id="29" name="Esplosione: 8 punte 28">
            <a:extLst>
              <a:ext uri="{FF2B5EF4-FFF2-40B4-BE49-F238E27FC236}">
                <a16:creationId xmlns:a16="http://schemas.microsoft.com/office/drawing/2014/main" id="{A58F81E7-26C4-EB0E-94A5-7788AA61A6AB}"/>
              </a:ext>
            </a:extLst>
          </p:cNvPr>
          <p:cNvSpPr/>
          <p:nvPr/>
        </p:nvSpPr>
        <p:spPr>
          <a:xfrm>
            <a:off x="6868045" y="3112387"/>
            <a:ext cx="429891" cy="499960"/>
          </a:xfrm>
          <a:prstGeom prst="irregularSeal1">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egnaposto contenuto 30">
            <a:extLst>
              <a:ext uri="{FF2B5EF4-FFF2-40B4-BE49-F238E27FC236}">
                <a16:creationId xmlns:a16="http://schemas.microsoft.com/office/drawing/2014/main" id="{7B4EFE5B-15A6-FFAC-3198-6BD091415C85}"/>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529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a:t>We consider a 2D grid </a:t>
                </a:r>
                <a:r>
                  <a:rPr lang="en-US"/>
                  <a:t>of </a:t>
                </a:r>
                <a:r>
                  <a:rPr lang="en-US" noProof="0"/>
                  <a:t>3 x 4 gypsum block sensors</a:t>
                </a:r>
              </a:p>
              <a:p>
                <a:pPr lvl="1"/>
                <a:r>
                  <a:rPr lang="en-US" noProof="0"/>
                  <a:t>Sample </a:t>
                </a:r>
                <a:r>
                  <a:rPr lang="en-US" noProof="0">
                    <a:solidFill>
                      <a:srgbClr val="FF5050"/>
                    </a:solidFill>
                  </a:rPr>
                  <a:t>soil moisture-sensor data every 15 minutes</a:t>
                </a:r>
              </a:p>
              <a:p>
                <a:pPr lvl="1"/>
                <a:r>
                  <a:rPr lang="en-US" noProof="0"/>
                  <a:t>Collect </a:t>
                </a:r>
                <a:r>
                  <a:rPr lang="en-US" noProof="0">
                    <a:solidFill>
                      <a:srgbClr val="0070C0"/>
                    </a:solidFill>
                  </a:rPr>
                  <a:t>dripper and weather data </a:t>
                </a:r>
                <a:r>
                  <a:rPr lang="en-US" noProof="0"/>
                  <a:t>(humidity, temperature, solar radiation, wind) every hour</a:t>
                </a:r>
              </a:p>
              <a:p>
                <a:r>
                  <a:rPr lang="en-US" noProof="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a:p>
              <a:p>
                <a:r>
                  <a:rPr lang="en-US" noProof="0"/>
                  <a:t>We monitored </a:t>
                </a:r>
                <a:r>
                  <a:rPr lang="en-US" noProof="0">
                    <a:solidFill>
                      <a:srgbClr val="00B050"/>
                    </a:solidFill>
                  </a:rPr>
                  <a:t>6 fields</a:t>
                </a:r>
                <a:r>
                  <a:rPr lang="en-US" noProof="0"/>
                  <a:t> for </a:t>
                </a:r>
                <a:r>
                  <a:rPr lang="en-US" noProof="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a:p>
              <a:p>
                <a:r>
                  <a:rPr lang="en-US" noProof="0"/>
                  <a:t>We should consider accessory data for storage and optimization structures</a:t>
                </a:r>
              </a:p>
              <a:p>
                <a:pPr lvl="1"/>
                <a:r>
                  <a:rPr lang="en-US" noProof="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221</a:t>
            </a:fld>
            <a:endParaRPr lang="it-IT"/>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162152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endParaRPr lang="en-US" sz="3200" kern="1200" noProof="0">
              <a:solidFill>
                <a:schemeClr val="tx1"/>
              </a:solidFill>
            </a:endParaRP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4" y="4048119"/>
            <a:ext cx="6650689" cy="1200329"/>
          </a:xfrm>
          <a:prstGeom prst="rect">
            <a:avLst/>
          </a:prstGeom>
          <a:noFill/>
        </p:spPr>
        <p:txBody>
          <a:bodyPr wrap="square">
            <a:spAutoFit/>
          </a:bodyPr>
          <a:lstStyle/>
          <a:p>
            <a:pPr marL="342900" indent="-342900">
              <a:buFont typeface="+mj-lt"/>
              <a:buAutoNum type="arabicPeriod"/>
            </a:pPr>
            <a:r>
              <a:rPr lang="en-US">
                <a:latin typeface="Helvetica" panose="020B0604020202020204" pitchFamily="34" charset="0"/>
                <a:cs typeface="Helvetica" panose="020B0604020202020204" pitchFamily="34" charset="0"/>
              </a:rPr>
              <a:t>Log in AWS Academy </a:t>
            </a:r>
            <a:r>
              <a:rPr lang="en-US">
                <a:latin typeface="Helvetica" panose="020B0604020202020204" pitchFamily="34" charset="0"/>
                <a:cs typeface="Helvetica" panose="020B0604020202020204" pitchFamily="34" charset="0"/>
                <a:hlinkClick r:id="rId4"/>
              </a:rPr>
              <a:t>https://awsacademy.instructure.com</a:t>
            </a:r>
            <a:r>
              <a:rPr lang="en-US">
                <a:latin typeface="Helvetica" panose="020B0604020202020204" pitchFamily="34" charset="0"/>
                <a:cs typeface="Helvetica" panose="020B0604020202020204" pitchFamily="34" charset="0"/>
              </a:rPr>
              <a:t> </a:t>
            </a:r>
          </a:p>
          <a:p>
            <a:pPr marL="342900" indent="-342900">
              <a:buFont typeface="+mj-lt"/>
              <a:buAutoNum type="arabicPeriod"/>
            </a:pPr>
            <a:r>
              <a:rPr lang="en-US">
                <a:latin typeface="Helvetica" panose="020B0604020202020204" pitchFamily="34" charset="0"/>
                <a:cs typeface="Helvetica" panose="020B0604020202020204" pitchFamily="34" charset="0"/>
              </a:rPr>
              <a:t>In AWS, start the lab (it takes 5-10 minutes)</a:t>
            </a:r>
          </a:p>
          <a:p>
            <a:pPr marL="342900" indent="-342900">
              <a:buFont typeface="+mj-lt"/>
              <a:buAutoNum type="arabicPeriod"/>
            </a:pPr>
            <a:r>
              <a:rPr lang="en-US">
                <a:latin typeface="Helvetica" panose="020B0604020202020204" pitchFamily="34" charset="0"/>
                <a:cs typeface="Helvetica" panose="020B0604020202020204" pitchFamily="34" charset="0"/>
              </a:rPr>
              <a:t>Download the Notebook from </a:t>
            </a:r>
            <a:r>
              <a:rPr lang="en-US" err="1">
                <a:latin typeface="Helvetica" panose="020B0604020202020204" pitchFamily="34" charset="0"/>
                <a:cs typeface="Helvetica" panose="020B0604020202020204" pitchFamily="34" charset="0"/>
              </a:rPr>
              <a:t>Virtuale</a:t>
            </a:r>
            <a:endParaRPr lang="en-US">
              <a:latin typeface="Helvetica" panose="020B0604020202020204" pitchFamily="34" charset="0"/>
              <a:cs typeface="Helvetica" panose="020B0604020202020204" pitchFamily="34" charset="0"/>
            </a:endParaRPr>
          </a:p>
          <a:p>
            <a:pPr marL="342900" indent="-342900">
              <a:buFont typeface="+mj-lt"/>
              <a:buAutoNum type="arabicPeriod"/>
            </a:pPr>
            <a:r>
              <a:rPr lang="en-US">
                <a:latin typeface="Helvetica" panose="020B0604020202020204" pitchFamily="34" charset="0"/>
                <a:cs typeface="Helvetica" panose="020B0604020202020204" pitchFamily="34" charset="0"/>
              </a:rPr>
              <a:t>Upload the Notebook to </a:t>
            </a:r>
            <a:r>
              <a:rPr lang="en-US" err="1">
                <a:latin typeface="Helvetica" panose="020B0604020202020204" pitchFamily="34" charset="0"/>
                <a:cs typeface="Helvetica" panose="020B0604020202020204" pitchFamily="34" charset="0"/>
              </a:rPr>
              <a:t>Sagemaker</a:t>
            </a:r>
            <a:r>
              <a:rPr lang="en-US">
                <a:latin typeface="Helvetica" panose="020B0604020202020204" pitchFamily="34" charset="0"/>
                <a:cs typeface="Helvetica" panose="020B0604020202020204" pitchFamily="34" charset="0"/>
              </a:rPr>
              <a:t> (not in COLAB!)</a:t>
            </a:r>
          </a:p>
        </p:txBody>
      </p:sp>
    </p:spTree>
    <p:extLst>
      <p:ext uri="{BB962C8B-B14F-4D97-AF65-F5344CB8AC3E}">
        <p14:creationId xmlns:p14="http://schemas.microsoft.com/office/powerpoint/2010/main" val="39583725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AWS Simple Storage Service (S3) </a:t>
            </a:r>
          </a:p>
          <a:p>
            <a:pPr lvl="1"/>
            <a:r>
              <a:rPr lang="en-US" noProof="0"/>
              <a:t>A </a:t>
            </a:r>
            <a:r>
              <a:rPr lang="en-US" noProof="0">
                <a:solidFill>
                  <a:srgbClr val="FF0000"/>
                </a:solidFill>
              </a:rPr>
              <a:t>serverless</a:t>
            </a:r>
            <a:r>
              <a:rPr lang="en-US" noProof="0"/>
              <a:t> object storage service offering industry-leading scalability, data availability, security, and performance. </a:t>
            </a:r>
          </a:p>
          <a:p>
            <a:pPr lvl="1"/>
            <a:r>
              <a:rPr lang="en-US" noProof="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223</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0045619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exploration: AWS </a:t>
            </a:r>
            <a:r>
              <a:rPr lang="en-US" noProof="0" err="1"/>
              <a:t>SageMaker</a:t>
            </a:r>
            <a:endParaRPr lang="en-US" noProof="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Amazon </a:t>
            </a:r>
            <a:r>
              <a:rPr lang="en-US" noProof="0" err="1"/>
              <a:t>SageMaker</a:t>
            </a:r>
            <a:endParaRPr lang="en-US" noProof="0"/>
          </a:p>
          <a:p>
            <a:pPr lvl="1"/>
            <a:r>
              <a:rPr lang="en-US" noProof="0"/>
              <a:t>Fully </a:t>
            </a:r>
            <a:r>
              <a:rPr lang="en-US" noProof="0">
                <a:solidFill>
                  <a:srgbClr val="FF0000"/>
                </a:solidFill>
              </a:rPr>
              <a:t>managed</a:t>
            </a:r>
            <a:r>
              <a:rPr lang="en-US" noProof="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5371716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a:t>AWS Glue </a:t>
            </a:r>
          </a:p>
          <a:p>
            <a:pPr lvl="1"/>
            <a:r>
              <a:rPr lang="en-US" noProof="0"/>
              <a:t>A serverless data integration service to discover and prepare data for analytics</a:t>
            </a:r>
          </a:p>
          <a:p>
            <a:pPr lvl="1"/>
            <a:r>
              <a:rPr lang="en-US" noProof="0"/>
              <a:t>Provide capabilities for data integration so that you can start analyzing your data and putting it to use in minutes</a:t>
            </a:r>
          </a:p>
          <a:p>
            <a:pPr lvl="1"/>
            <a:r>
              <a:rPr lang="en-US" noProof="0"/>
              <a:t>Provide both visual and code-based interfaces to make data integration easier</a:t>
            </a:r>
          </a:p>
          <a:p>
            <a:pPr lvl="1"/>
            <a:r>
              <a:rPr lang="en-US" noProof="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3058837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OLAP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a:effectLst/>
                          <a:latin typeface="Helvetica" panose="020B0604020202020204" pitchFamily="34" charset="0"/>
                          <a:cs typeface="Helvetica" panose="020B0604020202020204" pitchFamily="34" charset="0"/>
                        </a:rPr>
                        <a:t>Nature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a:effectLst/>
                          <a:latin typeface="Helvetica" panose="020B0604020202020204" pitchFamily="34" charset="0"/>
                          <a:cs typeface="Helvetica" panose="020B0604020202020204" pitchFamily="34" charset="0"/>
                        </a:rPr>
                        <a:t>Examples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a:effectLst/>
                          <a:latin typeface="Helvetica" panose="020B0604020202020204" pitchFamily="34" charset="0"/>
                          <a:cs typeface="Helvetica" panose="020B0604020202020204" pitchFamily="34" charset="0"/>
                        </a:rPr>
                        <a:t>Type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a:effectLst/>
                          <a:latin typeface="Helvetica" panose="020B0604020202020204" pitchFamily="34" charset="0"/>
                          <a:cs typeface="Helvetica" panose="020B0604020202020204" pitchFamily="34" charset="0"/>
                        </a:rPr>
                        <a:t>Storage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a:effectLst/>
                          <a:latin typeface="Helvetica" panose="020B0604020202020204" pitchFamily="34" charset="0"/>
                          <a:cs typeface="Helvetica" panose="020B0604020202020204" pitchFamily="34" charset="0"/>
                        </a:rPr>
                        <a:t>Protection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HH') </a:t>
            </a:r>
            <a:r>
              <a:rPr lang="en-US" noProof="0">
                <a:solidFill>
                  <a:srgbClr val="0070C0"/>
                </a:solidFill>
                <a:latin typeface="Consolas" panose="020B0609020204030204" pitchFamily="49" charset="0"/>
              </a:rPr>
              <a:t>as</a:t>
            </a:r>
            <a:r>
              <a:rPr lang="en-US" noProof="0">
                <a:latin typeface="Consolas" panose="020B0609020204030204" pitchFamily="49" charset="0"/>
              </a:rPr>
              <a:t> hour, </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year,</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 </a:t>
            </a:r>
            <a:r>
              <a:rPr lang="en-US" noProof="0">
                <a:solidFill>
                  <a:srgbClr val="0070C0"/>
                </a:solidFill>
                <a:latin typeface="Consolas" panose="020B0609020204030204" pitchFamily="49" charset="0"/>
              </a:rPr>
              <a:t>as</a:t>
            </a:r>
            <a:r>
              <a:rPr lang="en-US" noProof="0">
                <a:latin typeface="Consolas" panose="020B0609020204030204" pitchFamily="49" charset="0"/>
              </a:rPr>
              <a:t> month,</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a:t>
            </a:r>
            <a:r>
              <a:rPr lang="en-US" noProof="0">
                <a:solidFill>
                  <a:srgbClr val="0070C0"/>
                </a:solidFill>
                <a:latin typeface="Consolas" panose="020B0609020204030204" pitchFamily="49" charset="0"/>
              </a:rPr>
              <a:t>as</a:t>
            </a:r>
            <a:r>
              <a:rPr lang="en-US" noProof="0">
                <a:latin typeface="Consolas" panose="020B0609020204030204" pitchFamily="49" charset="0"/>
              </a:rPr>
              <a:t> date,</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concat</a:t>
            </a:r>
            <a:r>
              <a:rPr lang="en-US" noProof="0">
                <a:latin typeface="Consolas" panose="020B0609020204030204" pitchFamily="49" charset="0"/>
              </a:rPr>
              <a:t>('(', xx, ', ', </a:t>
            </a:r>
            <a:r>
              <a:rPr lang="en-US" noProof="0" err="1">
                <a:latin typeface="Consolas" panose="020B0609020204030204" pitchFamily="49" charset="0"/>
              </a:rPr>
              <a:t>yy</a:t>
            </a:r>
            <a:r>
              <a:rPr lang="en-US" noProof="0">
                <a:latin typeface="Consolas" panose="020B0609020204030204" pitchFamily="49" charset="0"/>
              </a:rPr>
              <a:t>, ')') </a:t>
            </a:r>
            <a:r>
              <a:rPr lang="en-US" noProof="0">
                <a:solidFill>
                  <a:srgbClr val="0070C0"/>
                </a:solidFill>
                <a:latin typeface="Consolas" panose="020B0609020204030204" pitchFamily="49" charset="0"/>
              </a:rPr>
              <a:t>as</a:t>
            </a:r>
            <a:r>
              <a:rPr lang="en-US" noProof="0">
                <a:latin typeface="Consolas" panose="020B0609020204030204" pitchFamily="49" charset="0"/>
              </a:rPr>
              <a:t> sensor,</a:t>
            </a:r>
            <a:br>
              <a:rPr lang="en-US" noProof="0">
                <a:latin typeface="Consolas" panose="020B0609020204030204" pitchFamily="49" charset="0"/>
              </a:rPr>
            </a:br>
            <a:r>
              <a:rPr lang="en-US" noProof="0">
                <a:latin typeface="Consolas" panose="020B0609020204030204" pitchFamily="49" charset="0"/>
              </a:rPr>
              <a:t>       xx </a:t>
            </a:r>
            <a:r>
              <a:rPr lang="en-US" noProof="0">
                <a:solidFill>
                  <a:srgbClr val="0070C0"/>
                </a:solidFill>
                <a:latin typeface="Consolas" panose="020B0609020204030204" pitchFamily="49" charset="0"/>
              </a:rPr>
              <a:t>as</a:t>
            </a:r>
            <a:r>
              <a:rPr lang="en-US" noProof="0">
                <a:latin typeface="Consolas" panose="020B0609020204030204" pitchFamily="49" charset="0"/>
              </a:rPr>
              <a:t> </a:t>
            </a:r>
            <a:r>
              <a:rPr lang="en-US" noProof="0" err="1">
                <a:latin typeface="Consolas" panose="020B0609020204030204" pitchFamily="49" charset="0"/>
              </a:rPr>
              <a:t>dist</a:t>
            </a:r>
            <a:r>
              <a:rPr lang="en-US" noProof="0">
                <a:latin typeface="Consolas" panose="020B0609020204030204" pitchFamily="49" charset="0"/>
              </a:rPr>
              <a:t>,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depth, value, timestamp</a:t>
            </a:r>
            <a:br>
              <a:rPr lang="en-US" noProof="0">
                <a:latin typeface="Consolas" panose="020B0609020204030204" pitchFamily="49" charset="0"/>
              </a:rPr>
            </a:br>
            <a:r>
              <a:rPr lang="en-US" noProof="0">
                <a:solidFill>
                  <a:srgbClr val="0070C0"/>
                </a:solidFill>
                <a:latin typeface="Consolas" panose="020B0609020204030204" pitchFamily="49" charset="0"/>
              </a:rPr>
              <a:t>from</a:t>
            </a:r>
            <a:r>
              <a:rPr lang="en-US" noProof="0">
                <a:latin typeface="Consolas" panose="020B0609020204030204" pitchFamily="49" charset="0"/>
              </a:rPr>
              <a:t> (</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from_unixtime</a:t>
            </a:r>
            <a:r>
              <a:rPr lang="en-US" noProof="0">
                <a:latin typeface="Consolas" panose="020B0609020204030204" pitchFamily="49" charset="0"/>
              </a:rPr>
              <a:t>(</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 </a:t>
            </a:r>
            <a:r>
              <a:rPr lang="en-US" noProof="0">
                <a:solidFill>
                  <a:srgbClr val="0070C0"/>
                </a:solidFill>
                <a:latin typeface="Consolas" panose="020B0609020204030204" pitchFamily="49" charset="0"/>
              </a:rPr>
              <a:t>as</a:t>
            </a:r>
            <a:r>
              <a:rPr lang="en-US" noProof="0">
                <a:latin typeface="Consolas" panose="020B0609020204030204" pitchFamily="49" charset="0"/>
              </a:rPr>
              <a:t> timestamp,</a:t>
            </a:r>
            <a:br>
              <a:rPr lang="en-US" noProof="0">
                <a:latin typeface="Consolas" panose="020B0609020204030204" pitchFamily="49" charset="0"/>
              </a:rPr>
            </a:br>
            <a:r>
              <a:rPr lang="en-US" noProof="0">
                <a:latin typeface="Consolas" panose="020B0609020204030204" pitchFamily="49" charset="0"/>
              </a:rPr>
              <a:t>            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avg</a:t>
            </a:r>
            <a:r>
              <a:rPr lang="en-US" noProof="0">
                <a:latin typeface="Consolas" panose="020B0609020204030204" pitchFamily="49" charset="0"/>
              </a:rPr>
              <a:t>(value) </a:t>
            </a:r>
            <a:r>
              <a:rPr lang="en-US" noProof="0">
                <a:solidFill>
                  <a:srgbClr val="0070C0"/>
                </a:solidFill>
                <a:latin typeface="Consolas" panose="020B0609020204030204" pitchFamily="49" charset="0"/>
              </a:rPr>
              <a:t>as</a:t>
            </a:r>
            <a:r>
              <a:rPr lang="en-US" noProof="0">
                <a:latin typeface="Consolas" panose="020B0609020204030204" pitchFamily="49" charset="0"/>
              </a:rPr>
              <a:t> value</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from</a:t>
            </a:r>
            <a:r>
              <a:rPr lang="en-US" noProof="0">
                <a:latin typeface="Consolas" panose="020B0609020204030204" pitchFamily="49" charset="0"/>
              </a:rPr>
              <a:t> </a:t>
            </a:r>
            <a:r>
              <a:rPr lang="en-US" noProof="0" err="1">
                <a:latin typeface="Consolas" panose="020B0609020204030204" pitchFamily="49" charset="0"/>
              </a:rPr>
              <a:t>myDataSource</a:t>
            </a:r>
            <a:br>
              <a:rPr lang="en-US" noProof="0">
                <a:latin typeface="Consolas" panose="020B0609020204030204" pitchFamily="49" charset="0"/>
              </a:rPr>
            </a:br>
            <a:r>
              <a:rPr lang="en-US" noProof="0">
                <a:solidFill>
                  <a:srgbClr val="0070C0"/>
                </a:solidFill>
                <a:latin typeface="Consolas" panose="020B0609020204030204" pitchFamily="49" charset="0"/>
              </a:rPr>
              <a:t>     group by </a:t>
            </a:r>
            <a:r>
              <a:rPr lang="en-US" noProof="0">
                <a:latin typeface="Consolas" panose="020B0609020204030204" pitchFamily="49" charset="0"/>
              </a:rPr>
              <a:t>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a:t>
            </a:r>
            <a:br>
              <a:rPr lang="en-US" noProof="0">
                <a:latin typeface="Consolas" panose="020B0609020204030204" pitchFamily="49" charset="0"/>
              </a:rPr>
            </a:br>
            <a:r>
              <a:rPr lang="en-US" noProof="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a:t>Amazon Relational Database Service (Amazon RDS) </a:t>
            </a:r>
          </a:p>
          <a:p>
            <a:pPr lvl="1"/>
            <a:r>
              <a:rPr lang="en-US" noProof="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1096402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a:latin typeface="Consolas" panose="020B0609020204030204" pitchFamily="49" charset="0"/>
              </a:rPr>
              <a:t>bigdata2022</a:t>
            </a:r>
            <a:endParaRPr lang="en-US" sz="120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4774328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a:t>Data pipeline</a:t>
            </a:r>
          </a:p>
          <a:p>
            <a:pPr marL="457200" lvl="1" indent="0">
              <a:buNone/>
            </a:pPr>
            <a:r>
              <a:rPr lang="en-US" i="1" noProof="0"/>
              <a:t>"A </a:t>
            </a:r>
            <a:r>
              <a:rPr lang="en-US" i="1"/>
              <a:t>sequence</a:t>
            </a:r>
            <a:r>
              <a:rPr lang="en-US" i="1" noProof="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err="1"/>
              <a:t>Quemy</a:t>
            </a:r>
            <a:r>
              <a:rPr lang="en-US" noProof="0"/>
              <a:t>, Alexandre. "Data Pipeline Selection and Optimization." </a:t>
            </a:r>
            <a:r>
              <a:rPr lang="en-US" i="1" noProof="0"/>
              <a:t>DOLAP</a:t>
            </a:r>
            <a:r>
              <a:rPr lang="en-US" noProof="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https://xkcd.com/2054/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a:t>The pyramid abstracts tons of techniques, algorithms, etc.</a:t>
            </a:r>
          </a:p>
          <a:p>
            <a:br>
              <a:rPr lang="en-US" noProof="0"/>
            </a:br>
            <a:r>
              <a:rPr lang="en-US" noProof="0"/>
              <a:t>To provide them as services, architecting data pipelines on cloud requires</a:t>
            </a:r>
          </a:p>
          <a:p>
            <a:pPr lvl="1"/>
            <a:r>
              <a:rPr lang="en-US" noProof="0"/>
              <a:t>Standardization (of common services)</a:t>
            </a:r>
          </a:p>
          <a:p>
            <a:pPr lvl="1"/>
            <a:r>
              <a:rPr lang="en-US" noProof="0"/>
              <a:t>Integration</a:t>
            </a:r>
          </a:p>
          <a:p>
            <a:pPr lvl="1"/>
            <a:r>
              <a:rPr lang="en-US" noProof="0"/>
              <a:t>Orchestration</a:t>
            </a:r>
          </a:p>
          <a:p>
            <a:pPr lvl="1"/>
            <a:r>
              <a:rPr lang="en-US" noProof="0"/>
              <a:t>Accessibility through simple APIs</a:t>
            </a:r>
          </a:p>
          <a:p>
            <a:endParaRPr lang="en-US" noProof="0"/>
          </a:p>
          <a:p>
            <a:r>
              <a:rPr lang="en-US" noProof="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241</a:t>
            </a:fld>
            <a:endParaRPr lang="it-IT"/>
          </a:p>
        </p:txBody>
      </p:sp>
    </p:spTree>
    <p:extLst>
      <p:ext uri="{BB962C8B-B14F-4D97-AF65-F5344CB8AC3E}">
        <p14:creationId xmlns:p14="http://schemas.microsoft.com/office/powerpoint/2010/main" val="35939741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Gateway, </a:t>
            </a:r>
            <a:r>
              <a:rPr lang="en-US" noProof="0" err="1"/>
              <a:t>DataSync</a:t>
            </a:r>
            <a:r>
              <a:rPr lang="en-US" noProof="0"/>
              <a:t> (batch)</a:t>
            </a:r>
          </a:p>
          <a:p>
            <a:pPr lvl="2"/>
            <a:r>
              <a:rPr lang="en-US" noProof="0"/>
              <a:t>Kinesis, SNS, SQS (stream)</a:t>
            </a:r>
          </a:p>
          <a:p>
            <a:pPr lvl="1"/>
            <a:r>
              <a:rPr lang="en-US" noProof="0"/>
              <a:t>Transform and store</a:t>
            </a:r>
          </a:p>
          <a:p>
            <a:pPr lvl="2"/>
            <a:r>
              <a:rPr lang="en-US" noProof="0"/>
              <a:t>S3 and Glacier (storage)</a:t>
            </a:r>
          </a:p>
          <a:p>
            <a:pPr lvl="2"/>
            <a:r>
              <a:rPr lang="en-US" noProof="0"/>
              <a:t>Glue (ETL)</a:t>
            </a:r>
          </a:p>
          <a:p>
            <a:pPr lvl="1"/>
            <a:r>
              <a:rPr lang="en-US" noProof="0"/>
              <a:t>Serve and consume</a:t>
            </a:r>
          </a:p>
          <a:p>
            <a:pPr lvl="2"/>
            <a:r>
              <a:rPr lang="en-US" noProof="0"/>
              <a:t>EMR (Hadoop-like cluster)</a:t>
            </a:r>
          </a:p>
          <a:p>
            <a:pPr lvl="2"/>
            <a:r>
              <a:rPr lang="en-US" noProof="0"/>
              <a:t>Athena (serverless query service to analyze data in Amazon S3)</a:t>
            </a:r>
          </a:p>
          <a:p>
            <a:pPr lvl="2"/>
            <a:r>
              <a:rPr lang="en-US" noProof="0"/>
              <a:t>(Many) Machine learning services</a:t>
            </a:r>
          </a:p>
          <a:p>
            <a:endParaRPr lang="en-US" noProof="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242</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a:hlinkClick r:id="rId3"/>
              </a:rPr>
              <a:t>https://console.aws.amazon.com/console</a:t>
            </a:r>
            <a:r>
              <a:rPr lang="en-US" noProof="0"/>
              <a:t> </a:t>
            </a:r>
          </a:p>
        </p:txBody>
      </p:sp>
    </p:spTree>
    <p:extLst>
      <p:ext uri="{BB962C8B-B14F-4D97-AF65-F5344CB8AC3E}">
        <p14:creationId xmlns:p14="http://schemas.microsoft.com/office/powerpoint/2010/main" val="18728098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Transfer service (batch)</a:t>
            </a:r>
          </a:p>
          <a:p>
            <a:pPr lvl="2"/>
            <a:r>
              <a:rPr lang="en-US" noProof="0"/>
              <a:t>Pub/Sub (stream)</a:t>
            </a:r>
          </a:p>
          <a:p>
            <a:pPr lvl="1"/>
            <a:r>
              <a:rPr lang="en-US" noProof="0"/>
              <a:t>Analyze</a:t>
            </a:r>
          </a:p>
          <a:p>
            <a:pPr lvl="2"/>
            <a:r>
              <a:rPr lang="en-US" noProof="0" err="1"/>
              <a:t>Dataproc</a:t>
            </a:r>
            <a:r>
              <a:rPr lang="en-US" noProof="0"/>
              <a:t> (batch)</a:t>
            </a:r>
          </a:p>
          <a:p>
            <a:pPr lvl="2"/>
            <a:r>
              <a:rPr lang="en-US" noProof="0"/>
              <a:t>Dataflow (stream)</a:t>
            </a:r>
          </a:p>
          <a:p>
            <a:pPr lvl="2"/>
            <a:r>
              <a:rPr lang="en-US" noProof="0"/>
              <a:t>Cloud storage (storage)</a:t>
            </a:r>
          </a:p>
          <a:p>
            <a:pPr lvl="2"/>
            <a:r>
              <a:rPr lang="en-US" noProof="0"/>
              <a:t>Machine learning services</a:t>
            </a:r>
          </a:p>
          <a:p>
            <a:pPr lvl="1"/>
            <a:r>
              <a:rPr lang="en-US" noProof="0"/>
              <a:t>Serve</a:t>
            </a:r>
          </a:p>
          <a:p>
            <a:pPr lvl="2"/>
            <a:r>
              <a:rPr lang="en-US" noProof="0" err="1"/>
              <a:t>BigQuery</a:t>
            </a:r>
            <a:r>
              <a:rPr lang="en-US" noProof="0"/>
              <a:t> (query service)</a:t>
            </a:r>
          </a:p>
          <a:p>
            <a:endParaRPr lang="en-US" noProof="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331860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244</a:t>
            </a:fld>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a:t>
            </a:r>
          </a:p>
          <a:p>
            <a:pPr algn="ctr"/>
            <a:r>
              <a:rPr lang="en-US">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a:t>We have services</a:t>
            </a:r>
          </a:p>
          <a:p>
            <a:pPr lvl="1"/>
            <a:r>
              <a:rPr lang="en-US" noProof="0"/>
              <a:t>To transform data</a:t>
            </a:r>
          </a:p>
          <a:p>
            <a:pPr lvl="1"/>
            <a:r>
              <a:rPr lang="en-US" noProof="0"/>
              <a:t>To support the transformation</a:t>
            </a:r>
          </a:p>
          <a:p>
            <a:r>
              <a:rPr lang="en-US" noProof="0"/>
              <a:t>The (DIKW) pyramid abstracts many techniques and algorithms</a:t>
            </a:r>
          </a:p>
          <a:p>
            <a:pPr lvl="1"/>
            <a:r>
              <a:rPr lang="en-US" noProof="0"/>
              <a:t>Standardization</a:t>
            </a:r>
          </a:p>
          <a:p>
            <a:pPr lvl="1"/>
            <a:r>
              <a:rPr lang="en-US" noProof="0"/>
              <a:t>Integration</a:t>
            </a:r>
          </a:p>
          <a:p>
            <a:pPr lvl="1"/>
            <a:r>
              <a:rPr lang="en-US" noProof="0"/>
              <a:t>Orchestration</a:t>
            </a:r>
          </a:p>
          <a:p>
            <a:pPr lvl="1"/>
            <a:r>
              <a:rPr lang="en-US" noProof="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245</a:t>
            </a:fld>
            <a:endParaRPr lang="en-US"/>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9135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a:t>DIKW hierarchy</a:t>
            </a:r>
          </a:p>
          <a:p>
            <a:pPr lvl="1"/>
            <a:r>
              <a:rPr lang="en-US" noProof="0"/>
              <a:t>Layers representing structural relationships between data, information, knowledge, and wisdom</a:t>
            </a:r>
            <a:br>
              <a:rPr lang="en-US" noProof="0"/>
            </a:br>
            <a:endParaRPr lang="en-US" noProof="0"/>
          </a:p>
          <a:p>
            <a:pPr marL="457200" lvl="1" indent="0">
              <a:buNone/>
            </a:pPr>
            <a:br>
              <a:rPr lang="en-US" noProof="0"/>
            </a:br>
            <a:br>
              <a:rPr lang="en-US" noProof="0"/>
            </a:br>
            <a:br>
              <a:rPr lang="en-US" noProof="0"/>
            </a:br>
            <a:br>
              <a:rPr lang="en-US" noProof="0"/>
            </a:br>
            <a:endParaRPr lang="en-US" noProof="0"/>
          </a:p>
          <a:p>
            <a:pPr lvl="1"/>
            <a:endParaRPr lang="en-US" noProof="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err="1"/>
              <a:t>Ackoff</a:t>
            </a:r>
            <a:r>
              <a:rPr lang="en-US" noProof="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Ingestion vs Analytics</a:t>
            </a:r>
          </a:p>
          <a:p>
            <a:pPr lvl="1"/>
            <a:r>
              <a:rPr lang="en-US" noProof="0"/>
              <a:t>Data streams are used for ingestion</a:t>
            </a:r>
          </a:p>
          <a:p>
            <a:pPr lvl="1"/>
            <a:r>
              <a:rPr lang="en-US" noProof="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247</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Storage vs Serving</a:t>
            </a:r>
          </a:p>
          <a:p>
            <a:pPr lvl="1"/>
            <a:r>
              <a:rPr lang="en-US" noProof="0"/>
              <a:t>Databases are storage</a:t>
            </a:r>
          </a:p>
          <a:p>
            <a:pPr lvl="1"/>
            <a:r>
              <a:rPr lang="en-US" noProof="0"/>
              <a:t>... with processing capability</a:t>
            </a:r>
          </a:p>
          <a:p>
            <a:pPr lvl="1"/>
            <a:r>
              <a:rPr lang="en-US" noProof="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248</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Data lake</a:t>
            </a:r>
          </a:p>
          <a:p>
            <a:pPr marL="457200" lvl="1" indent="0">
              <a:buNone/>
            </a:pPr>
            <a:r>
              <a:rPr lang="en-US" noProof="0"/>
              <a:t>Couto et al.: </a:t>
            </a:r>
            <a:r>
              <a:rPr lang="en-US" i="1" noProof="0"/>
              <a:t>“A DL is a </a:t>
            </a:r>
            <a:r>
              <a:rPr lang="en-US" i="1" noProof="0">
                <a:solidFill>
                  <a:srgbClr val="FF0000"/>
                </a:solidFill>
              </a:rPr>
              <a:t>central repository</a:t>
            </a:r>
            <a:r>
              <a:rPr lang="en-US" i="1" noProof="0"/>
              <a:t> system for </a:t>
            </a:r>
            <a:r>
              <a:rPr lang="en-US" i="1" noProof="0">
                <a:solidFill>
                  <a:srgbClr val="0070C0"/>
                </a:solidFill>
              </a:rPr>
              <a:t>storage, processing, and analysis of raw data</a:t>
            </a:r>
            <a:r>
              <a:rPr lang="en-US" i="1" noProof="0"/>
              <a:t>, in which the data is kept in its </a:t>
            </a:r>
            <a:r>
              <a:rPr lang="en-US" i="1" noProof="0">
                <a:solidFill>
                  <a:srgbClr val="00B050"/>
                </a:solidFill>
              </a:rPr>
              <a:t>original format and is processed to be queried only when needed</a:t>
            </a:r>
            <a:r>
              <a:rPr lang="en-US" i="1" noProof="0"/>
              <a:t>. It can </a:t>
            </a:r>
            <a:r>
              <a:rPr lang="en-US" i="1" noProof="0">
                <a:solidFill>
                  <a:srgbClr val="7030A0"/>
                </a:solidFill>
              </a:rPr>
              <a:t>store a varied amount of formats </a:t>
            </a:r>
            <a:r>
              <a:rPr lang="en-US" i="1" noProof="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a:t>Couto, Julia, et al. "A Mapping Study about Data Lakes: An Improved Definition and Possible Architectures." </a:t>
            </a:r>
            <a:r>
              <a:rPr lang="en-US" i="1" noProof="0"/>
              <a:t>SEKE</a:t>
            </a:r>
            <a:r>
              <a:rPr lang="en-US" noProof="0"/>
              <a:t>. 2019.</a:t>
            </a:r>
            <a:br>
              <a:rPr lang="en-US" noProof="0"/>
            </a:br>
            <a:r>
              <a:rPr lang="en-US" noProof="0">
                <a:hlinkClick r:id="rId3"/>
              </a:rPr>
              <a:t>https://dunnsolutions.com/business-analytics/big-data-analytics/data-lake-consulting</a:t>
            </a:r>
            <a:r>
              <a:rPr lang="en-US" noProof="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a:t>Goal</a:t>
            </a:r>
            <a:r>
              <a:rPr lang="en-US" noProof="0"/>
              <a:t>: persisting data</a:t>
            </a:r>
          </a:p>
          <a:p>
            <a:endParaRPr lang="en-US" noProof="0"/>
          </a:p>
          <a:p>
            <a:r>
              <a:rPr lang="en-US" noProof="0"/>
              <a:t>Which storage do we choose?</a:t>
            </a:r>
          </a:p>
          <a:p>
            <a:pPr lvl="1"/>
            <a:r>
              <a:rPr lang="en-US" b="1" noProof="0"/>
              <a:t>Storage model </a:t>
            </a:r>
            <a:r>
              <a:rPr lang="en-US" noProof="0"/>
              <a:t>(or data model) ~= variety</a:t>
            </a:r>
          </a:p>
          <a:p>
            <a:pPr lvl="2"/>
            <a:r>
              <a:rPr lang="en-US" noProof="0"/>
              <a:t>How data are organized/accessed in a storage system</a:t>
            </a:r>
          </a:p>
          <a:p>
            <a:pPr lvl="3"/>
            <a:r>
              <a:rPr lang="en-US" noProof="0"/>
              <a:t>Structured vs unstructured</a:t>
            </a:r>
          </a:p>
          <a:p>
            <a:pPr lvl="3"/>
            <a:r>
              <a:rPr lang="en-US" noProof="0"/>
              <a:t>Data access model (key-value, column, etc.)</a:t>
            </a:r>
          </a:p>
          <a:p>
            <a:pPr lvl="1"/>
            <a:r>
              <a:rPr lang="en-US" noProof="0"/>
              <a:t>Access </a:t>
            </a:r>
            <a:r>
              <a:rPr lang="en-US" b="1" noProof="0"/>
              <a:t>frequency</a:t>
            </a:r>
          </a:p>
          <a:p>
            <a:pPr lvl="1"/>
            <a:r>
              <a:rPr lang="en-US" b="1" noProof="0"/>
              <a:t>Analyses </a:t>
            </a:r>
            <a:r>
              <a:rPr lang="en-US" noProof="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250</a:t>
            </a:fld>
            <a:endParaRPr lang="it-IT"/>
          </a:p>
        </p:txBody>
      </p:sp>
    </p:spTree>
    <p:extLst>
      <p:ext uri="{BB962C8B-B14F-4D97-AF65-F5344CB8AC3E}">
        <p14:creationId xmlns:p14="http://schemas.microsoft.com/office/powerpoint/2010/main" val="7791636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a:t>Mansouri, </a:t>
            </a:r>
            <a:r>
              <a:rPr lang="en-US" noProof="0" err="1"/>
              <a:t>Yaser</a:t>
            </a:r>
            <a:r>
              <a:rPr lang="en-US" noProof="0"/>
              <a:t>, Adel </a:t>
            </a:r>
            <a:r>
              <a:rPr lang="en-US" noProof="0" err="1"/>
              <a:t>Nadjaran</a:t>
            </a:r>
            <a:r>
              <a:rPr lang="en-US" noProof="0"/>
              <a:t> </a:t>
            </a:r>
            <a:r>
              <a:rPr lang="en-US" noProof="0" err="1"/>
              <a:t>Toosi</a:t>
            </a:r>
            <a:r>
              <a:rPr lang="en-US" noProof="0"/>
              <a:t>, and Rajkumar </a:t>
            </a:r>
            <a:r>
              <a:rPr lang="en-US" noProof="0" err="1"/>
              <a:t>Buyya</a:t>
            </a:r>
            <a:r>
              <a:rPr lang="en-US" noProof="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a:t>Data structure: structured</a:t>
            </a:r>
          </a:p>
          <a:p>
            <a:r>
              <a:rPr lang="en-US" noProof="0"/>
              <a:t>Data abstraction: database</a:t>
            </a:r>
          </a:p>
          <a:p>
            <a:r>
              <a:rPr lang="en-US" noProof="0"/>
              <a:t>Data access model: relational</a:t>
            </a:r>
          </a:p>
          <a:p>
            <a:endParaRPr lang="en-US" noProof="0"/>
          </a:p>
          <a:p>
            <a:r>
              <a:rPr lang="en-US" b="1" noProof="0"/>
              <a:t>Relational</a:t>
            </a:r>
          </a:p>
          <a:p>
            <a:pPr lvl="1"/>
            <a:r>
              <a:rPr lang="en-US" noProof="0"/>
              <a:t>Store data with predefined schemas and relationships between them</a:t>
            </a:r>
          </a:p>
          <a:p>
            <a:pPr lvl="1"/>
            <a:r>
              <a:rPr lang="en-US" noProof="0"/>
              <a:t>Support ACID transactions </a:t>
            </a:r>
          </a:p>
          <a:p>
            <a:pPr lvl="1"/>
            <a:r>
              <a:rPr lang="en-US" noProof="0"/>
              <a:t>Maintain referential integrity</a:t>
            </a:r>
            <a:endParaRPr lang="en-US" b="1" noProof="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Wide column:</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a:latin typeface="Helvetica" panose="020B0604020202020204" pitchFamily="34" charset="0"/>
                <a:cs typeface="Helvetica" panose="020B0604020202020204" pitchFamily="34" charset="0"/>
                <a:hlinkClick r:id="rId3"/>
              </a:rPr>
              <a:t>https://cloud.google.com/products/databases</a:t>
            </a:r>
            <a:r>
              <a:rPr lang="en-US" sz="1200" noProof="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a:t>Data structure: unstructured</a:t>
            </a:r>
          </a:p>
          <a:p>
            <a:r>
              <a:rPr lang="en-US" noProof="0"/>
              <a:t>Data abstraction: file (or database)</a:t>
            </a:r>
          </a:p>
          <a:p>
            <a:r>
              <a:rPr lang="en-US" noProof="0"/>
              <a:t>Data access model: key-value</a:t>
            </a:r>
          </a:p>
          <a:p>
            <a:endParaRPr lang="en-US" b="1" noProof="0"/>
          </a:p>
          <a:p>
            <a:r>
              <a:rPr lang="en-US" b="1" noProof="0"/>
              <a:t>File system </a:t>
            </a:r>
            <a:r>
              <a:rPr lang="en-US" noProof="0"/>
              <a:t>(EFS), </a:t>
            </a:r>
            <a:r>
              <a:rPr lang="en-US" b="1" noProof="0"/>
              <a:t>object storage </a:t>
            </a:r>
            <a:r>
              <a:rPr lang="en-US" noProof="0"/>
              <a:t>(S3) (or </a:t>
            </a:r>
            <a:r>
              <a:rPr lang="en-US" b="1" noProof="0"/>
              <a:t>DB K-V</a:t>
            </a:r>
            <a:r>
              <a:rPr lang="en-US" noProof="0"/>
              <a:t>;</a:t>
            </a:r>
            <a:r>
              <a:rPr lang="en-US" b="1" noProof="0"/>
              <a:t> </a:t>
            </a:r>
            <a:r>
              <a:rPr lang="en-US" noProof="0"/>
              <a:t>e.g., DynamoDB)</a:t>
            </a:r>
          </a:p>
          <a:p>
            <a:pPr lvl="1"/>
            <a:r>
              <a:rPr lang="en-US" noProof="0"/>
              <a:t>Handle unstructured data</a:t>
            </a:r>
          </a:p>
          <a:p>
            <a:pPr lvl="1"/>
            <a:r>
              <a:rPr lang="en-US" noProof="0"/>
              <a:t>... organized as files (or blob)</a:t>
            </a:r>
          </a:p>
          <a:p>
            <a:pPr lvl="1"/>
            <a:r>
              <a:rPr lang="en-US" noProof="0"/>
              <a:t>... accessed using a key-value</a:t>
            </a:r>
          </a:p>
          <a:p>
            <a:r>
              <a:rPr lang="en-US" noProof="0"/>
              <a:t>Differ in the supported features</a:t>
            </a:r>
          </a:p>
          <a:p>
            <a:pPr lvl="1"/>
            <a:r>
              <a:rPr lang="en-US" noProof="0"/>
              <a:t>E.g., maximum item size (DynamoDB: 400KB, S3: 5TB)</a:t>
            </a:r>
          </a:p>
          <a:p>
            <a:pPr lvl="1"/>
            <a:r>
              <a:rPr lang="en-US" noProof="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255</a:t>
            </a:fld>
            <a:endParaRPr lang="it-IT"/>
          </a:p>
        </p:txBody>
      </p:sp>
    </p:spTree>
    <p:extLst>
      <p:ext uri="{BB962C8B-B14F-4D97-AF65-F5344CB8AC3E}">
        <p14:creationId xmlns:p14="http://schemas.microsoft.com/office/powerpoint/2010/main" val="5208958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a:effectLst/>
              </a:rPr>
              <a:t>Simple Storage Service (S3)</a:t>
            </a:r>
          </a:p>
          <a:p>
            <a:pPr lvl="1"/>
            <a:r>
              <a:rPr lang="en-US" noProof="0">
                <a:effectLst/>
              </a:rPr>
              <a:t>Serverless storage, save data as </a:t>
            </a:r>
            <a:r>
              <a:rPr lang="en-US" b="1" noProof="0">
                <a:solidFill>
                  <a:srgbClr val="FF631E"/>
                </a:solidFill>
                <a:effectLst/>
              </a:rPr>
              <a:t>objects</a:t>
            </a:r>
            <a:r>
              <a:rPr lang="en-US" noProof="0">
                <a:solidFill>
                  <a:srgbClr val="FF631E"/>
                </a:solidFill>
                <a:effectLst/>
              </a:rPr>
              <a:t> </a:t>
            </a:r>
            <a:r>
              <a:rPr lang="en-US" noProof="0">
                <a:effectLst/>
              </a:rPr>
              <a:t>within </a:t>
            </a:r>
            <a:r>
              <a:rPr lang="en-US" b="1" noProof="0">
                <a:solidFill>
                  <a:srgbClr val="FF631E"/>
                </a:solidFill>
                <a:effectLst/>
              </a:rPr>
              <a:t>buckets</a:t>
            </a:r>
            <a:endParaRPr lang="en-US" noProof="0"/>
          </a:p>
          <a:p>
            <a:pPr lvl="1"/>
            <a:r>
              <a:rPr lang="en-US" noProof="0">
                <a:effectLst/>
              </a:rPr>
              <a:t>An </a:t>
            </a:r>
            <a:r>
              <a:rPr lang="en-US" b="1" noProof="0">
                <a:solidFill>
                  <a:srgbClr val="FF631E"/>
                </a:solidFill>
                <a:effectLst/>
              </a:rPr>
              <a:t>object</a:t>
            </a:r>
            <a:r>
              <a:rPr lang="en-US" noProof="0">
                <a:solidFill>
                  <a:srgbClr val="FF631E"/>
                </a:solidFill>
                <a:effectLst/>
              </a:rPr>
              <a:t> </a:t>
            </a:r>
            <a:r>
              <a:rPr lang="en-US" noProof="0">
                <a:effectLst/>
              </a:rPr>
              <a:t>is composed of a file and any metadata that describes that file (e.g., </a:t>
            </a:r>
            <a:r>
              <a:rPr lang="en-US" b="1" noProof="0">
                <a:solidFill>
                  <a:srgbClr val="ED6A51"/>
                </a:solidFill>
                <a:effectLst/>
              </a:rPr>
              <a:t>object key</a:t>
            </a:r>
            <a:r>
              <a:rPr lang="en-US" noProof="0">
                <a:effectLst/>
              </a:rPr>
              <a:t>)</a:t>
            </a:r>
            <a:endParaRPr lang="en-US" noProof="0"/>
          </a:p>
          <a:p>
            <a:pPr lvl="1"/>
            <a:r>
              <a:rPr lang="en-US" b="1" noProof="0">
                <a:solidFill>
                  <a:srgbClr val="F57926"/>
                </a:solidFill>
                <a:effectLst/>
              </a:rPr>
              <a:t>Buckets</a:t>
            </a:r>
            <a:r>
              <a:rPr lang="en-US" noProof="0">
                <a:effectLst/>
              </a:rPr>
              <a:t> are logical containers for objects</a:t>
            </a:r>
          </a:p>
          <a:p>
            <a:pPr lvl="2"/>
            <a:r>
              <a:rPr lang="en-US" noProof="0">
                <a:effectLst/>
              </a:rPr>
              <a:t>You can have one or more buckets in your account </a:t>
            </a:r>
          </a:p>
          <a:p>
            <a:pPr lvl="2"/>
            <a:r>
              <a:rPr lang="en-US" noProof="0">
                <a:effectLst/>
              </a:rPr>
              <a:t>Control access for each bucket individually</a:t>
            </a:r>
          </a:p>
          <a:p>
            <a:pPr lvl="2"/>
            <a:r>
              <a:rPr lang="en-US" noProof="0">
                <a:effectLst/>
              </a:rPr>
              <a:t>Choose the geographical region where Amazon S3 will store the bucket and its contents</a:t>
            </a:r>
          </a:p>
          <a:p>
            <a:r>
              <a:rPr lang="en-US" noProof="0"/>
              <a:t>Benefits</a:t>
            </a:r>
          </a:p>
          <a:p>
            <a:pPr lvl="1"/>
            <a:r>
              <a:rPr lang="en-US" noProof="0"/>
              <a:t>Unified data architecture</a:t>
            </a:r>
          </a:p>
          <a:p>
            <a:pPr lvl="2"/>
            <a:r>
              <a:rPr lang="en-US" noProof="0"/>
              <a:t>Build a multi-tenant environment, where many users can bring their own data </a:t>
            </a:r>
          </a:p>
          <a:p>
            <a:pPr lvl="2"/>
            <a:r>
              <a:rPr lang="en-US" noProof="0"/>
              <a:t>Improve both cost and data governance over traditional solutions</a:t>
            </a:r>
          </a:p>
          <a:p>
            <a:pPr lvl="1"/>
            <a:r>
              <a:rPr lang="en-US" noProof="0"/>
              <a:t>Decoupling of storage from compute and data processing </a:t>
            </a:r>
          </a:p>
          <a:p>
            <a:pPr lvl="2"/>
            <a:r>
              <a:rPr lang="en-US" noProof="0"/>
              <a:t>You can cost-effectively store all data types in their native formats</a:t>
            </a:r>
          </a:p>
          <a:p>
            <a:pPr lvl="2"/>
            <a:r>
              <a:rPr lang="en-US" noProof="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256</a:t>
            </a:fld>
            <a:endParaRPr lang="it-IT"/>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a:t>24 storage (AWS S3) </a:t>
            </a:r>
            <a:r>
              <a:rPr lang="en-US" b="1" noProof="0"/>
              <a:t>classes</a:t>
            </a:r>
          </a:p>
          <a:p>
            <a:pPr lvl="1"/>
            <a:r>
              <a:rPr lang="en-US" b="1" noProof="0"/>
              <a:t>Standard</a:t>
            </a:r>
            <a:r>
              <a:rPr lang="en-US" noProof="0"/>
              <a:t>: general purpose</a:t>
            </a:r>
          </a:p>
          <a:p>
            <a:pPr lvl="1"/>
            <a:r>
              <a:rPr lang="en-US" b="1" noProof="0"/>
              <a:t>Infrequent</a:t>
            </a:r>
            <a:r>
              <a:rPr lang="en-US" noProof="0"/>
              <a:t> (rapid) </a:t>
            </a:r>
            <a:r>
              <a:rPr lang="en-US" b="1" noProof="0"/>
              <a:t>access</a:t>
            </a:r>
          </a:p>
          <a:p>
            <a:pPr lvl="1"/>
            <a:r>
              <a:rPr lang="en-US" b="1" noProof="0"/>
              <a:t>One Zone-IA</a:t>
            </a:r>
            <a:r>
              <a:rPr lang="en-US" noProof="0"/>
              <a:t>: lower-cost option for infrequently accessed data that do not require high availability and resilience</a:t>
            </a:r>
          </a:p>
          <a:p>
            <a:pPr lvl="1"/>
            <a:r>
              <a:rPr lang="en-US" b="1" noProof="0"/>
              <a:t>Glacier</a:t>
            </a:r>
            <a:r>
              <a:rPr lang="en-US" noProof="0"/>
              <a:t>: low-cost storage class for data archiving, three retrieval options that range from a few minutes to hours</a:t>
            </a:r>
          </a:p>
          <a:p>
            <a:pPr lvl="1"/>
            <a:r>
              <a:rPr lang="en-US" b="1" noProof="0"/>
              <a:t>Deep Glacier</a:t>
            </a:r>
            <a:r>
              <a:rPr lang="en-US" noProof="0"/>
              <a:t>: long-term retention for data accessed once or twice in a year. E.g., retain data sets for 10 years or longer</a:t>
            </a:r>
          </a:p>
          <a:p>
            <a:pPr lvl="1"/>
            <a:r>
              <a:rPr lang="en-US" b="1" noProof="0"/>
              <a:t>Intelligent-Tiering</a:t>
            </a:r>
            <a:r>
              <a:rPr lang="en-US" noProof="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257</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https://aws.amazon.com/s3/storage-classes/</a:t>
            </a:r>
            <a:endParaRPr lang="en-US" sz="12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a:t>Lifecycle</a:t>
            </a:r>
            <a:r>
              <a:rPr lang="en-US" altLang="en-US" noProof="0"/>
              <a:t> configuration</a:t>
            </a:r>
          </a:p>
          <a:p>
            <a:pPr lvl="1"/>
            <a:r>
              <a:rPr lang="en-US" altLang="en-US" noProof="0"/>
              <a:t>A set of rules that define actions that Amazon S3 applies to a group of objects</a:t>
            </a:r>
          </a:p>
          <a:p>
            <a:pPr lvl="0"/>
            <a:r>
              <a:rPr lang="en-US" altLang="en-US" noProof="0"/>
              <a:t>Two types of actions: </a:t>
            </a:r>
          </a:p>
          <a:p>
            <a:pPr lvl="1"/>
            <a:r>
              <a:rPr lang="en-US" altLang="en-US" b="1" noProof="0"/>
              <a:t>Transition: </a:t>
            </a:r>
            <a:r>
              <a:rPr lang="en-US" altLang="en-US" noProof="0"/>
              <a:t>when objects transition to another storage class. E.g., archive objects to the S3 Glacier storage class one year after creating them</a:t>
            </a:r>
          </a:p>
          <a:p>
            <a:pPr lvl="1"/>
            <a:r>
              <a:rPr lang="en-US" altLang="en-US" b="1" noProof="0"/>
              <a:t>Expiration</a:t>
            </a:r>
            <a:r>
              <a:rPr lang="en-US" altLang="en-US" noProof="0"/>
              <a:t>: when objects expire. Amazon S3 deletes expired objects on your behalf</a:t>
            </a:r>
          </a:p>
          <a:p>
            <a:endParaRPr lang="en-US" noProof="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258</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Helvetica" panose="020B0604020202020204" pitchFamily="34" charset="0"/>
                <a:cs typeface="Helvetica" panose="020B0604020202020204" pitchFamily="34" charset="0"/>
                <a:hlinkClick r:id="rId3"/>
              </a:rPr>
              <a:t>https://docs.aws.amazon.com/AmazonS3/latest/userguide/object-lifecycle-mgmt.html</a:t>
            </a:r>
            <a:endParaRPr lang="en-US"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 </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Raw</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Having consistent principles on how to organize your data is important</a:t>
            </a:r>
          </a:p>
          <a:p>
            <a:pPr lvl="1"/>
            <a:r>
              <a:rPr lang="en-US" noProof="0"/>
              <a:t>To build standardized pipelines with the same design with regard to where read/write data</a:t>
            </a:r>
          </a:p>
          <a:p>
            <a:pPr lvl="1"/>
            <a:r>
              <a:rPr lang="en-US" noProof="0"/>
              <a:t>Standardization makes it easier to manage your pipelines at scale</a:t>
            </a:r>
          </a:p>
          <a:p>
            <a:pPr lvl="1"/>
            <a:r>
              <a:rPr lang="en-US" noProof="0"/>
              <a:t>Helps data users search for data in the storage and understand exactly to find what they need</a:t>
            </a:r>
          </a:p>
          <a:p>
            <a:pPr lvl="1"/>
            <a:r>
              <a:rPr lang="en-US" noProof="0"/>
              <a:t>Decoupling storage from processing</a:t>
            </a:r>
          </a:p>
          <a:p>
            <a:endParaRPr lang="en-US" noProof="0"/>
          </a:p>
          <a:p>
            <a:pPr lvl="1"/>
            <a:endParaRPr lang="en-US" noProof="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260</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Landing area (LA)</a:t>
            </a:r>
          </a:p>
          <a:p>
            <a:pPr lvl="1"/>
            <a:r>
              <a:rPr lang="en-US" noProof="0"/>
              <a:t>Save </a:t>
            </a:r>
            <a:r>
              <a:rPr lang="en-US" noProof="0">
                <a:solidFill>
                  <a:srgbClr val="FF5050"/>
                </a:solidFill>
              </a:rPr>
              <a:t>raw data </a:t>
            </a:r>
            <a:r>
              <a:rPr lang="en-US" noProof="0"/>
              <a:t>from ingestion</a:t>
            </a:r>
          </a:p>
          <a:p>
            <a:pPr lvl="1"/>
            <a:r>
              <a:rPr lang="en-US" noProof="0"/>
              <a:t>Transient, data is not stored for long term</a:t>
            </a:r>
          </a:p>
          <a:p>
            <a:r>
              <a:rPr lang="en-US" noProof="0"/>
              <a:t>Staging area (SA)</a:t>
            </a:r>
          </a:p>
          <a:p>
            <a:pPr lvl="1"/>
            <a:r>
              <a:rPr lang="en-US" noProof="0"/>
              <a:t>Raw data goes through a set of common transformations: ensuring </a:t>
            </a:r>
            <a:r>
              <a:rPr lang="en-US" noProof="0">
                <a:solidFill>
                  <a:srgbClr val="FF5050"/>
                </a:solidFill>
              </a:rPr>
              <a:t>basic quality </a:t>
            </a:r>
            <a:r>
              <a:rPr lang="en-US" noProof="0"/>
              <a:t>and making sure it </a:t>
            </a:r>
            <a:r>
              <a:rPr lang="en-US" noProof="0">
                <a:solidFill>
                  <a:srgbClr val="FF5050"/>
                </a:solidFill>
              </a:rPr>
              <a:t>conforms to existing schemas</a:t>
            </a:r>
            <a:r>
              <a:rPr lang="en-US" noProof="0"/>
              <a:t> for this data source and then data is saved into SA</a:t>
            </a:r>
          </a:p>
          <a:p>
            <a:r>
              <a:rPr lang="en-US" noProof="0"/>
              <a:t>Archive area (A)</a:t>
            </a:r>
          </a:p>
          <a:p>
            <a:pPr lvl="1"/>
            <a:r>
              <a:rPr lang="en-US" noProof="0"/>
              <a:t>After saving into SA, raw data from LA should be </a:t>
            </a:r>
            <a:r>
              <a:rPr lang="en-US" noProof="0">
                <a:solidFill>
                  <a:srgbClr val="FF5050"/>
                </a:solidFill>
              </a:rPr>
              <a:t>copied into the archive </a:t>
            </a:r>
            <a:r>
              <a:rPr lang="en-US" noProof="0"/>
              <a:t>to reprocess any given batch of data by simply copying it from AA into LA</a:t>
            </a:r>
          </a:p>
          <a:p>
            <a:pPr lvl="1"/>
            <a:r>
              <a:rPr lang="en-US" noProof="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261</a:t>
            </a:fld>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Production area (PA)</a:t>
            </a:r>
          </a:p>
          <a:p>
            <a:pPr lvl="1"/>
            <a:r>
              <a:rPr lang="en-US" noProof="0"/>
              <a:t>Apply the business logic to data from SA</a:t>
            </a:r>
          </a:p>
          <a:p>
            <a:r>
              <a:rPr lang="en-US" noProof="0"/>
              <a:t>Pass-through job</a:t>
            </a:r>
          </a:p>
          <a:p>
            <a:pPr lvl="1"/>
            <a:r>
              <a:rPr lang="en-US" noProof="0"/>
              <a:t>Copy data from SA to PA and then into DWH without applying any business logic</a:t>
            </a:r>
          </a:p>
          <a:p>
            <a:pPr lvl="1"/>
            <a:r>
              <a:rPr lang="en-US" noProof="0"/>
              <a:t>Optional, but having a data set in the data warehouse and PA that is an exact replica can be helpful when debugging any issues with the business logic</a:t>
            </a:r>
          </a:p>
          <a:p>
            <a:r>
              <a:rPr lang="en-US" noProof="0"/>
              <a:t>Cloud data warehouse (DWH)</a:t>
            </a:r>
          </a:p>
          <a:p>
            <a:r>
              <a:rPr lang="en-US" noProof="0"/>
              <a:t>Failed area (FA)</a:t>
            </a:r>
          </a:p>
          <a:p>
            <a:pPr lvl="1"/>
            <a:r>
              <a:rPr lang="en-US" noProof="0"/>
              <a:t>You need to be able to deal with all kinds of errors and failures</a:t>
            </a:r>
          </a:p>
          <a:p>
            <a:pPr lvl="1"/>
            <a:r>
              <a:rPr lang="en-US" noProof="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262</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Ingestion applications can write</a:t>
                      </a:r>
                    </a:p>
                    <a:p>
                      <a:r>
                        <a:rPr lang="en-US" noProof="0">
                          <a:latin typeface="Helvetica" panose="020B0604020202020204" pitchFamily="34" charset="0"/>
                          <a:cs typeface="Helvetica" panose="020B0604020202020204" pitchFamily="34" charset="0"/>
                        </a:rPr>
                        <a:t>Scheduled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p>
                    <a:p>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78648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a:t>Use folders to organize data inside areas into a logical structure</a:t>
            </a:r>
          </a:p>
          <a:p>
            <a:pPr lvl="1"/>
            <a:r>
              <a:rPr lang="en-US" noProof="0">
                <a:solidFill>
                  <a:srgbClr val="FF5050"/>
                </a:solidFill>
              </a:rPr>
              <a:t>Namespace</a:t>
            </a:r>
          </a:p>
          <a:p>
            <a:pPr lvl="2"/>
            <a:r>
              <a:rPr lang="en-US" noProof="0"/>
              <a:t>Logically group multiple pipelines together.</a:t>
            </a:r>
          </a:p>
          <a:p>
            <a:pPr lvl="1"/>
            <a:r>
              <a:rPr lang="en-US" noProof="0">
                <a:solidFill>
                  <a:srgbClr val="00B050"/>
                </a:solidFill>
              </a:rPr>
              <a:t>Pipeline name</a:t>
            </a:r>
          </a:p>
          <a:p>
            <a:pPr lvl="2"/>
            <a:r>
              <a:rPr lang="en-US" noProof="0"/>
              <a:t>Each data pipeline should have a name that reflects its purpose. For example</a:t>
            </a:r>
          </a:p>
          <a:p>
            <a:pPr lvl="3"/>
            <a:r>
              <a:rPr lang="en-US" noProof="0"/>
              <a:t>A pipeline that takes data from the LA, applies common processing steps, and saves data into SA</a:t>
            </a:r>
          </a:p>
          <a:p>
            <a:pPr lvl="3"/>
            <a:r>
              <a:rPr lang="en-US" noProof="0"/>
              <a:t>You will also have one for archiving data into AA</a:t>
            </a:r>
          </a:p>
          <a:p>
            <a:pPr lvl="1"/>
            <a:r>
              <a:rPr lang="en-US" noProof="0">
                <a:solidFill>
                  <a:srgbClr val="0070C0"/>
                </a:solidFill>
              </a:rPr>
              <a:t>Data source name</a:t>
            </a:r>
          </a:p>
          <a:p>
            <a:pPr lvl="2"/>
            <a:r>
              <a:rPr lang="en-US" noProof="0"/>
              <a:t>Ingestion layer will assign a name to each data source you bring into the platform </a:t>
            </a:r>
          </a:p>
          <a:p>
            <a:pPr lvl="1"/>
            <a:r>
              <a:rPr lang="en-US" noProof="0" err="1">
                <a:solidFill>
                  <a:srgbClr val="7030A0"/>
                </a:solidFill>
              </a:rPr>
              <a:t>BatchId</a:t>
            </a:r>
            <a:endParaRPr lang="en-US" noProof="0">
              <a:solidFill>
                <a:srgbClr val="7030A0"/>
              </a:solidFill>
            </a:endParaRPr>
          </a:p>
          <a:p>
            <a:pPr lvl="2"/>
            <a:r>
              <a:rPr lang="en-US" noProof="0"/>
              <a:t>Unique identifier for any batch of data that is saved into LA</a:t>
            </a:r>
          </a:p>
          <a:p>
            <a:pPr lvl="2"/>
            <a:r>
              <a:rPr lang="en-US" noProof="0"/>
              <a:t>E.g., Since only ingestion can write to LA, it is its responsibility to generate this identifier</a:t>
            </a:r>
          </a:p>
          <a:p>
            <a:pPr lvl="2"/>
            <a:r>
              <a:rPr lang="en-US" noProof="0"/>
              <a:t>A common choice for this type of an identifier is a Universally Unique Identifier (UUID)</a:t>
            </a:r>
          </a:p>
          <a:p>
            <a:r>
              <a:rPr lang="en-US" noProof="0"/>
              <a:t>Different areas will have slightly different folder structures</a:t>
            </a:r>
          </a:p>
          <a:p>
            <a:pPr lvl="1"/>
            <a:r>
              <a:rPr lang="en-US" noProof="0"/>
              <a:t>/landing/</a:t>
            </a:r>
            <a:r>
              <a:rPr lang="en-US" noProof="0">
                <a:solidFill>
                  <a:srgbClr val="FF5050"/>
                </a:solidFill>
              </a:rPr>
              <a:t>ETL</a:t>
            </a:r>
            <a:r>
              <a:rPr lang="en-US" noProof="0"/>
              <a:t>/</a:t>
            </a:r>
            <a:r>
              <a:rPr lang="en-US" noProof="0" err="1">
                <a:solidFill>
                  <a:srgbClr val="00B050"/>
                </a:solidFill>
              </a:rPr>
              <a:t>sales_oracle_ingest</a:t>
            </a:r>
            <a:r>
              <a:rPr lang="en-US" noProof="0"/>
              <a:t>/</a:t>
            </a:r>
            <a:r>
              <a:rPr lang="en-US" noProof="0">
                <a:solidFill>
                  <a:srgbClr val="0070C0"/>
                </a:solidFill>
              </a:rPr>
              <a:t>customers</a:t>
            </a:r>
            <a:r>
              <a:rPr lang="en-US" noProof="0"/>
              <a:t>/</a:t>
            </a:r>
            <a:r>
              <a:rPr lang="en-US" noProof="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257136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a:t>However, alternative organizations are available</a:t>
            </a:r>
          </a:p>
          <a:p>
            <a:endParaRPr lang="en-US"/>
          </a:p>
          <a:p>
            <a:pPr algn="l" rtl="0" fontAlgn="base"/>
            <a:r>
              <a:rPr lang="en-US" sz="1800" b="0" i="0" u="none" strike="noStrike">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a:solidFill>
                  <a:srgbClr val="000000"/>
                </a:solidFill>
                <a:effectLst/>
                <a:latin typeface="Helvetica" panose="020B0604020202020204" pitchFamily="34" charset="0"/>
              </a:rPr>
              <a:t>kept in its original format </a:t>
            </a:r>
            <a:r>
              <a:rPr lang="en-US" sz="1800" b="0" i="0" u="none" strike="noStrike">
                <a:solidFill>
                  <a:srgbClr val="000000"/>
                </a:solidFill>
                <a:effectLst/>
                <a:latin typeface="Helvetica" panose="020B0604020202020204" pitchFamily="34" charset="0"/>
              </a:rPr>
              <a:t>and is processed to be queried only when needed. It can store a </a:t>
            </a:r>
            <a:r>
              <a:rPr lang="en-US" sz="1800" b="1" i="0" u="none" strike="noStrike">
                <a:solidFill>
                  <a:srgbClr val="000000"/>
                </a:solidFill>
                <a:effectLst/>
                <a:latin typeface="Helvetica" panose="020B0604020202020204" pitchFamily="34" charset="0"/>
              </a:rPr>
              <a:t>varied amount of formats </a:t>
            </a:r>
            <a:r>
              <a:rPr lang="en-US" sz="1800" b="0" i="0" u="none" strike="noStrike">
                <a:solidFill>
                  <a:srgbClr val="000000"/>
                </a:solidFill>
                <a:effectLst/>
                <a:latin typeface="Helvetica" panose="020B0604020202020204" pitchFamily="34" charset="0"/>
              </a:rPr>
              <a:t>in big data ecosystems, from unstructured, semi-structured, to structured data sources." – </a:t>
            </a:r>
            <a:r>
              <a:rPr lang="en-US" sz="1800" b="0" i="1" u="none" strike="noStrike">
                <a:solidFill>
                  <a:srgbClr val="000000"/>
                </a:solidFill>
                <a:effectLst/>
                <a:latin typeface="Helvetica" panose="020B0604020202020204" pitchFamily="34" charset="0"/>
              </a:rPr>
              <a:t>Couto et al.</a:t>
            </a:r>
            <a:r>
              <a:rPr lang="en-US" sz="1800" b="0" i="0" u="none" strike="noStrike">
                <a:solidFill>
                  <a:srgbClr val="000000"/>
                </a:solidFill>
                <a:effectLst/>
                <a:latin typeface="Helvetica" panose="020B0604020202020204" pitchFamily="34" charset="0"/>
              </a:rPr>
              <a:t>, 2019</a:t>
            </a:r>
            <a:r>
              <a:rPr lang="en-US" sz="1800" b="0" i="0">
                <a:solidFill>
                  <a:srgbClr val="000000"/>
                </a:solidFill>
                <a:effectLst/>
                <a:latin typeface="Helvetica" panose="020B0604020202020204" pitchFamily="34" charset="0"/>
              </a:rPr>
              <a:t>​</a:t>
            </a:r>
            <a:endParaRPr lang="en-US" b="0" i="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265</a:t>
            </a:fld>
            <a:endParaRPr lang="en-US" noProof="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266</a:t>
            </a:fld>
            <a:endParaRPr lang="en-US" noProof="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endParaRPr lang="en-US" dirty="0"/>
          </a:p>
          <a:p>
            <a:pPr lvl="1"/>
            <a:r>
              <a:rPr lang="en-US" dirty="0"/>
              <a:t>Data independence: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267</a:t>
            </a:fld>
            <a:endParaRPr lang="en-US" noProof="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a:t>1</a:t>
            </a:r>
            <a:r>
              <a:rPr lang="en-US" b="1" baseline="30000"/>
              <a:t>st</a:t>
            </a:r>
            <a:r>
              <a:rPr lang="en-US" b="1"/>
              <a:t> generation systems</a:t>
            </a:r>
            <a:r>
              <a:rPr lang="en-US"/>
              <a:t>: data warehousing started with helping business leaders get analytical insights</a:t>
            </a:r>
          </a:p>
          <a:p>
            <a:pPr lvl="1"/>
            <a:r>
              <a:rPr lang="en-US"/>
              <a:t>Data in these warehouses would be written with </a:t>
            </a:r>
            <a:r>
              <a:rPr lang="en-US">
                <a:solidFill>
                  <a:srgbClr val="FF0000"/>
                </a:solidFill>
              </a:rPr>
              <a:t>schema-on-write</a:t>
            </a:r>
            <a:r>
              <a:rPr lang="en-US"/>
              <a:t>, which ensured that the data model was optimized for downstream BI consumption</a:t>
            </a:r>
          </a:p>
          <a:p>
            <a:pPr lvl="1"/>
            <a:r>
              <a:rPr lang="en-US"/>
              <a:t>Several challenges</a:t>
            </a:r>
          </a:p>
          <a:p>
            <a:pPr lvl="2"/>
            <a:r>
              <a:rPr lang="en-US"/>
              <a:t>They typically coupled compute and storage into an on-premises appliance</a:t>
            </a:r>
          </a:p>
          <a:p>
            <a:pPr lvl="3"/>
            <a:r>
              <a:rPr lang="en-US"/>
              <a:t>This forced enterprises to provision and pay for the peak of user load and data under management, very costly</a:t>
            </a:r>
          </a:p>
          <a:p>
            <a:pPr lvl="2"/>
            <a:r>
              <a:rPr lang="en-US"/>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268</a:t>
            </a:fld>
            <a:endParaRPr lang="en-US" noProof="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err="1"/>
              <a:t>Armbrust</a:t>
            </a:r>
            <a:r>
              <a:rPr lang="en-US"/>
              <a:t>, Michael, et al. "Lakehouse: a new generation of open platforms that unify data warehousing and advanced analytics." </a:t>
            </a:r>
            <a:r>
              <a:rPr lang="en-US" i="1"/>
              <a:t>CIDR</a:t>
            </a:r>
            <a:r>
              <a:rPr lang="en-US"/>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p>
        </p:txBody>
      </p:sp>
    </p:spTree>
    <p:extLst>
      <p:ext uri="{BB962C8B-B14F-4D97-AF65-F5344CB8AC3E}">
        <p14:creationId xmlns:p14="http://schemas.microsoft.com/office/powerpoint/2010/main" val="178298815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a:t>2</a:t>
            </a:r>
            <a:r>
              <a:rPr lang="en-US" b="1" baseline="30000"/>
              <a:t>nd</a:t>
            </a:r>
            <a:r>
              <a:rPr lang="en-US" b="1"/>
              <a:t> generation</a:t>
            </a:r>
            <a:r>
              <a:rPr lang="en-US"/>
              <a:t>: offloading all the raw data into data lakes</a:t>
            </a:r>
          </a:p>
          <a:p>
            <a:pPr lvl="1"/>
            <a:r>
              <a:rPr lang="en-US"/>
              <a:t>The data lake is </a:t>
            </a:r>
            <a:r>
              <a:rPr lang="en-US">
                <a:solidFill>
                  <a:srgbClr val="FF0000"/>
                </a:solidFill>
              </a:rPr>
              <a:t>schema-on-read</a:t>
            </a:r>
            <a:r>
              <a:rPr lang="en-US"/>
              <a:t> and stores any data at low cost, but on the other hand, punted the problem of data quality and governance</a:t>
            </a:r>
          </a:p>
          <a:p>
            <a:pPr lvl="1"/>
            <a:r>
              <a:rPr lang="en-US"/>
              <a:t>In this architecture, a small subset of data in the lake would later be </a:t>
            </a:r>
            <a:r>
              <a:rPr lang="en-US" err="1"/>
              <a:t>ETLed</a:t>
            </a:r>
            <a:r>
              <a:rPr lang="en-US"/>
              <a:t> to a downstream data warehouse </a:t>
            </a:r>
          </a:p>
          <a:p>
            <a:pPr lvl="1"/>
            <a:r>
              <a:rPr lang="en-US"/>
              <a:t>The use of open formats also made data lake data directly accessible to a wide range of other analytics engines, such as machine learning systems</a:t>
            </a:r>
          </a:p>
          <a:p>
            <a:pPr lvl="1"/>
            <a:r>
              <a:rPr lang="en-US"/>
              <a:t>From 2015 onwards, cloud data lakes, such as S3, ADLS and GCS, started replacing HDFS </a:t>
            </a:r>
          </a:p>
          <a:p>
            <a:pPr lvl="2"/>
            <a:r>
              <a:rPr lang="en-US"/>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269</a:t>
            </a:fld>
            <a:endParaRPr lang="en-US" noProof="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270</a:t>
            </a:fld>
            <a:endParaRPr lang="en-US" noProof="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a:t>While the cloud data lake and warehouse architecture is ostensibly cheap, a two-tier architecture is highly complex for users</a:t>
            </a:r>
          </a:p>
          <a:p>
            <a:pPr lvl="1"/>
            <a:r>
              <a:rPr lang="en-US"/>
              <a:t>Data is first </a:t>
            </a:r>
            <a:r>
              <a:rPr lang="en-US" err="1"/>
              <a:t>ETLed</a:t>
            </a:r>
            <a:r>
              <a:rPr lang="en-US"/>
              <a:t> into lakes, and then again </a:t>
            </a:r>
            <a:r>
              <a:rPr lang="en-US" err="1"/>
              <a:t>ELTed</a:t>
            </a:r>
            <a:r>
              <a:rPr lang="en-US"/>
              <a:t> into warehouses</a:t>
            </a:r>
          </a:p>
          <a:p>
            <a:pPr lvl="1"/>
            <a:r>
              <a:rPr lang="en-US"/>
              <a:t>Enterprise use cases now include advanced analytics such as machine learning, for which neither data lakes nor warehouses are ideal</a:t>
            </a:r>
          </a:p>
          <a:p>
            <a:pPr lvl="1"/>
            <a:r>
              <a:rPr lang="en-US"/>
              <a:t>(Some) main problems:</a:t>
            </a:r>
          </a:p>
          <a:p>
            <a:pPr lvl="2"/>
            <a:r>
              <a:rPr lang="en-US" b="1"/>
              <a:t>Reliability</a:t>
            </a:r>
            <a:r>
              <a:rPr lang="en-US"/>
              <a:t>. Keeping the data lake and warehouse consistent is difficult and costly</a:t>
            </a:r>
          </a:p>
          <a:p>
            <a:pPr lvl="2"/>
            <a:r>
              <a:rPr lang="en-US"/>
              <a:t>Data </a:t>
            </a:r>
            <a:r>
              <a:rPr lang="en-US" b="1"/>
              <a:t>staleness</a:t>
            </a:r>
            <a:r>
              <a:rPr lang="en-US"/>
              <a:t>. The data in the warehouse is stale compared to that of the data lake, with new data frequently taking days to load</a:t>
            </a:r>
          </a:p>
          <a:p>
            <a:pPr lvl="2"/>
            <a:r>
              <a:rPr lang="en-US" b="1"/>
              <a:t>Limited support for advanced analytics</a:t>
            </a:r>
            <a:r>
              <a:rPr lang="en-US"/>
              <a:t>. Businesses want to ask predictive questions using their warehousing data, e.g., “which customers should I offer discounts to?” None of the leading machine learning systems directly work well on top of warehouses</a:t>
            </a:r>
          </a:p>
          <a:p>
            <a:pPr lvl="3"/>
            <a:r>
              <a:rPr lang="en-US"/>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271</a:t>
            </a:fld>
            <a:endParaRPr lang="en-US" noProof="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a:t>Is there a real need for many unstructured and integrated dataset?</a:t>
            </a:r>
          </a:p>
          <a:p>
            <a:pPr lvl="1"/>
            <a:r>
              <a:rPr lang="en-US"/>
              <a:t>Recent years have seen an explosion in our ability to collect and catalog immense amounts of data about our environment, society, and populace</a:t>
            </a:r>
          </a:p>
          <a:p>
            <a:pPr lvl="1"/>
            <a:r>
              <a:rPr lang="en-US"/>
              <a:t>Governments, and organizations are increasingly making structured data available on the Web and in various repositories and data lakes</a:t>
            </a:r>
          </a:p>
          <a:p>
            <a:pPr lvl="1"/>
            <a:r>
              <a:rPr lang="en-US" b="1"/>
              <a:t>This opportunity is often missed due to a central technical barrier</a:t>
            </a:r>
            <a:r>
              <a:rPr lang="en-US"/>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a:t>Main features</a:t>
            </a:r>
          </a:p>
          <a:p>
            <a:pPr lvl="1"/>
            <a:r>
              <a:rPr lang="en-US" b="1"/>
              <a:t>Store data in a low-cost object store</a:t>
            </a:r>
            <a:r>
              <a:rPr lang="en-US"/>
              <a:t> using a standard file format such as Apache Parquet</a:t>
            </a:r>
          </a:p>
          <a:p>
            <a:pPr lvl="1"/>
            <a:r>
              <a:rPr lang="en-US" b="1"/>
              <a:t>Implement a transactional metadata layer</a:t>
            </a:r>
            <a:r>
              <a:rPr lang="en-US"/>
              <a:t> on top of the object store that defines which objects are part of a table version</a:t>
            </a:r>
          </a:p>
          <a:p>
            <a:pPr lvl="1"/>
            <a:r>
              <a:rPr lang="en-US" b="1"/>
              <a:t>Implement management features </a:t>
            </a:r>
            <a:r>
              <a:rPr lang="en-US"/>
              <a:t>within the metadata layer</a:t>
            </a:r>
          </a:p>
          <a:p>
            <a:r>
              <a:rPr lang="en-US"/>
              <a:t>Challenges:</a:t>
            </a:r>
          </a:p>
          <a:p>
            <a:pPr lvl="1"/>
            <a:r>
              <a:rPr lang="en-US"/>
              <a:t>The metadata layer is insufficient to achieve good SQL performance</a:t>
            </a:r>
          </a:p>
          <a:p>
            <a:pPr lvl="2"/>
            <a:r>
              <a:rPr lang="en-US" b="1"/>
              <a:t>Data warehouses use several techniques to get state-of-the-art performance</a:t>
            </a:r>
            <a:endParaRPr lang="en-US"/>
          </a:p>
          <a:p>
            <a:pPr lvl="3"/>
            <a:r>
              <a:rPr lang="en-US"/>
              <a:t>Storing hot data on fast devices such as SSDs, maintaining statistics, building efficient indexes, etc.</a:t>
            </a:r>
          </a:p>
          <a:p>
            <a:pPr lvl="2"/>
            <a:r>
              <a:rPr lang="en-US" b="1"/>
              <a:t>In a Lakehouse it is not possible to change the format</a:t>
            </a:r>
            <a:r>
              <a:rPr lang="en-US"/>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273</a:t>
            </a:fld>
            <a:endParaRPr lang="en-US" noProof="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p>
          <a:p>
            <a:pPr lvl="2"/>
            <a:r>
              <a:rPr lang="en-US" dirty="0"/>
              <a:t>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a:t> </a:t>
            </a:r>
            <a:fld id="{5DD6F1BA-2510-46FC-9346-AB1F3CA1593B}" type="slidenum">
              <a:rPr lang="en-US" noProof="0" smtClean="0"/>
              <a:pPr/>
              <a:t>274</a:t>
            </a:fld>
            <a:endParaRPr lang="en-US" noProof="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err="1"/>
              <a:t>Armbrust</a:t>
            </a:r>
            <a:r>
              <a:rPr lang="en-US"/>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a:t>Delta Lake uses a </a:t>
            </a:r>
            <a:r>
              <a:rPr lang="en-US" b="1"/>
              <a:t>transaction log </a:t>
            </a:r>
            <a:r>
              <a:rPr lang="en-US"/>
              <a:t>that is compacted </a:t>
            </a:r>
            <a:r>
              <a:rPr lang="en-US" b="1"/>
              <a:t>into Apache Parquet </a:t>
            </a:r>
            <a:r>
              <a:rPr lang="en-US"/>
              <a:t>for significantly faster metadata operations for large tabular datasets </a:t>
            </a:r>
          </a:p>
          <a:p>
            <a:pPr lvl="1"/>
            <a:r>
              <a:rPr lang="en-US"/>
              <a:t>E.g., quickly search billions of table partitions for those relevant to a query</a:t>
            </a:r>
          </a:p>
          <a:p>
            <a:pPr lvl="1"/>
            <a:r>
              <a:rPr lang="en-US"/>
              <a:t>The log is stored in the </a:t>
            </a:r>
            <a:r>
              <a:rPr lang="en-US" b="1"/>
              <a:t>_</a:t>
            </a:r>
            <a:r>
              <a:rPr lang="en-US" b="1" err="1"/>
              <a:t>delta_log</a:t>
            </a:r>
            <a:r>
              <a:rPr lang="en-US"/>
              <a:t> subdirectory within the table</a:t>
            </a:r>
          </a:p>
          <a:p>
            <a:pPr lvl="1"/>
            <a:r>
              <a:rPr lang="en-US"/>
              <a:t>It contains</a:t>
            </a:r>
          </a:p>
          <a:p>
            <a:pPr lvl="2"/>
            <a:r>
              <a:rPr lang="en-US"/>
              <a:t>Sequence of JSON objects with increasing, zero-padded numerical IDs to store the log records</a:t>
            </a:r>
          </a:p>
          <a:p>
            <a:pPr lvl="2"/>
            <a:r>
              <a:rPr lang="en-US"/>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275</a:t>
            </a:fld>
            <a:endParaRPr lang="en-US" noProof="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a:t>
            </a:r>
          </a:p>
          <a:p>
            <a:pPr lvl="1"/>
            <a:r>
              <a:rPr lang="en-US" dirty="0"/>
              <a:t>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276</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Transaction will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be referenced in a new log record.</a:t>
            </a:r>
          </a:p>
          <a:p>
            <a:pPr lvl="1"/>
            <a:r>
              <a:rPr lang="en-US" dirty="0"/>
              <a:t>Attempt to write the transaction’s log record into the r + 1 .</a:t>
            </a:r>
            <a:r>
              <a:rPr lang="en-US" dirty="0" err="1"/>
              <a:t>json</a:t>
            </a:r>
            <a:r>
              <a:rPr lang="en-US" dirty="0"/>
              <a:t> log object, if no other client has written this object</a:t>
            </a:r>
          </a:p>
          <a:p>
            <a:pPr lvl="1"/>
            <a:r>
              <a:rPr lang="en-US" b="1" dirty="0"/>
              <a:t>This step needs to be atomic</a:t>
            </a:r>
            <a:r>
              <a:rPr lang="en-US" dirty="0"/>
              <a:t>. If the step fails, the transaction can be retried; depending on the query’s semantics (optimistic concurrency)</a:t>
            </a:r>
          </a:p>
          <a:p>
            <a:pPr lvl="1"/>
            <a:r>
              <a:rPr lang="en-US" dirty="0"/>
              <a:t>Optionally, write a new .parquet checkpoint for log record r + 1</a:t>
            </a:r>
          </a:p>
          <a:p>
            <a:r>
              <a:rPr lang="en-US" dirty="0"/>
              <a:t>Creating the r + 1 .</a:t>
            </a:r>
            <a:r>
              <a:rPr lang="en-US" dirty="0" err="1"/>
              <a:t>json</a:t>
            </a:r>
            <a:r>
              <a:rPr lang="en-US" dirty="0"/>
              <a:t>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a:p>
          <a:p>
            <a:r>
              <a:rPr lang="en-US"/>
              <a:t>(SQL) Format-independent optimizations are</a:t>
            </a:r>
          </a:p>
          <a:p>
            <a:pPr lvl="1"/>
            <a:r>
              <a:rPr lang="en-US" b="1"/>
              <a:t>Caching</a:t>
            </a:r>
            <a:r>
              <a:rPr lang="en-US"/>
              <a:t>: When using a transactional metadata layer such as Delta Lake, it is safe for a Lakehouse system to cache files from the cloud object store on faster storage devices such as SSDs and RAM on the processing nodes</a:t>
            </a:r>
          </a:p>
          <a:p>
            <a:pPr lvl="1"/>
            <a:r>
              <a:rPr lang="en-US" b="1"/>
              <a:t>Auxiliary data</a:t>
            </a:r>
            <a:r>
              <a:rPr lang="en-US"/>
              <a:t>: maintain column min-max statistics for each data file in the table within the same Parquet file used to store the transaction log, which enables data skipping optimizations when the base data is clustered by particular columns</a:t>
            </a:r>
          </a:p>
          <a:p>
            <a:pPr lvl="1"/>
            <a:r>
              <a:rPr lang="en-US" b="1"/>
              <a:t>Data layout</a:t>
            </a:r>
            <a:r>
              <a:rPr lang="en-US"/>
              <a:t>: </a:t>
            </a:r>
          </a:p>
          <a:p>
            <a:pPr lvl="2"/>
            <a:r>
              <a:rPr lang="en-US"/>
              <a:t>Record ordering: which records are clustered together and hence easiest to read together, e.g. ordering records using individual dimensions or space-filling curves such as Z-order</a:t>
            </a:r>
          </a:p>
          <a:p>
            <a:pPr lvl="2"/>
            <a:r>
              <a:rPr lang="en-US"/>
              <a:t>Compression strategies differently for various groups of records, or other strategies</a:t>
            </a:r>
          </a:p>
          <a:p>
            <a:r>
              <a:rPr lang="en-US"/>
              <a:t>Offer a declarative version of the </a:t>
            </a:r>
            <a:r>
              <a:rPr lang="en-US" err="1"/>
              <a:t>DataFrame</a:t>
            </a:r>
            <a:r>
              <a:rPr lang="en-US"/>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278</a:t>
            </a:fld>
            <a:endParaRPr lang="en-US" noProof="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warehouse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lake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a:effectLst/>
                          <a:latin typeface="Helvetica" panose="020B0604020202020204" pitchFamily="34" charset="0"/>
                          <a:cs typeface="Helvetica" panose="020B0604020202020204" pitchFamily="34" charset="0"/>
                        </a:rPr>
                        <a:t>Data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Non-relational and 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a:effectLst/>
                          <a:latin typeface="Helvetica" panose="020B0604020202020204" pitchFamily="34" charset="0"/>
                          <a:cs typeface="Helvetica" panose="020B0604020202020204" pitchFamily="34" charset="0"/>
                        </a:rPr>
                        <a:t>Schema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Designed prior to implementation </a:t>
                      </a:r>
                      <a:r>
                        <a:rPr lang="en-US" sz="180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Written at the time of analysis </a:t>
                      </a:r>
                      <a:br>
                        <a:rPr lang="en-US" sz="1800">
                          <a:effectLst/>
                          <a:latin typeface="Helvetica" panose="020B0604020202020204" pitchFamily="34" charset="0"/>
                          <a:cs typeface="Helvetica" panose="020B0604020202020204" pitchFamily="34" charset="0"/>
                        </a:rPr>
                      </a:br>
                      <a:r>
                        <a:rPr lang="en-US" sz="180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a:effectLst/>
                          <a:latin typeface="Helvetica" panose="020B0604020202020204" pitchFamily="34" charset="0"/>
                          <a:cs typeface="Helvetica" panose="020B0604020202020204" pitchFamily="34" charset="0"/>
                        </a:rPr>
                        <a:t>Price/</a:t>
                      </a:r>
                      <a:br>
                        <a:rPr lang="en-US" sz="1800" b="1">
                          <a:effectLst/>
                          <a:latin typeface="Helvetica" panose="020B0604020202020204" pitchFamily="34" charset="0"/>
                          <a:cs typeface="Helvetica" panose="020B0604020202020204" pitchFamily="34" charset="0"/>
                        </a:rPr>
                      </a:br>
                      <a:r>
                        <a:rPr lang="en-US" sz="1800" b="1">
                          <a:effectLst/>
                          <a:latin typeface="Helvetica" panose="020B0604020202020204" pitchFamily="34" charset="0"/>
                          <a:cs typeface="Helvetica" panose="020B0604020202020204" pitchFamily="34" charset="0"/>
                        </a:rPr>
                        <a:t>performance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Query results getting faster using </a:t>
                      </a:r>
                      <a:br>
                        <a:rPr lang="en-US" sz="1800">
                          <a:effectLst/>
                          <a:latin typeface="Helvetica" panose="020B0604020202020204" pitchFamily="34" charset="0"/>
                          <a:cs typeface="Helvetica" panose="020B0604020202020204" pitchFamily="34" charset="0"/>
                        </a:rPr>
                      </a:br>
                      <a:r>
                        <a:rPr lang="en-US" sz="180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a:effectLst/>
                          <a:latin typeface="Helvetica" panose="020B0604020202020204" pitchFamily="34" charset="0"/>
                          <a:cs typeface="Helvetica" panose="020B0604020202020204" pitchFamily="34" charset="0"/>
                        </a:rPr>
                        <a:t>Data quality</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Highly curated data</a:t>
                      </a:r>
                      <a:r>
                        <a:rPr lang="en-US" sz="1800">
                          <a:effectLst/>
                          <a:latin typeface="Helvetica" panose="020B0604020202020204" pitchFamily="34" charset="0"/>
                          <a:cs typeface="Helvetica" panose="020B0604020202020204" pitchFamily="34" charset="0"/>
                        </a:rPr>
                        <a:t> that serves as the </a:t>
                      </a:r>
                      <a:r>
                        <a:rPr lang="en-US" sz="180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Any data</a:t>
                      </a:r>
                      <a:r>
                        <a:rPr lang="en-US" sz="180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Data scientists</a:t>
                      </a:r>
                      <a:r>
                        <a:rPr lang="en-US" sz="180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a:effectLst/>
                          <a:latin typeface="Helvetica" panose="020B0604020202020204" pitchFamily="34" charset="0"/>
                          <a:cs typeface="Helvetica" panose="020B0604020202020204" pitchFamily="34" charset="0"/>
                        </a:rPr>
                        <a:t>Analytics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Batch reporting</a:t>
                      </a:r>
                      <a:r>
                        <a:rPr lang="en-US" sz="180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Machine learning</a:t>
                      </a:r>
                      <a:r>
                        <a:rPr lang="en-US" sz="180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280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We can choose the XaaS configuration to build our pipelines</a:t>
            </a:r>
          </a:p>
          <a:p>
            <a:endParaRPr lang="en-US"/>
          </a:p>
          <a:p>
            <a:r>
              <a:rPr lang="en-US"/>
              <a:t>IaaS</a:t>
            </a:r>
            <a:endParaRPr lang="en-US" noProof="0"/>
          </a:p>
          <a:p>
            <a:pPr lvl="1"/>
            <a:r>
              <a:rPr lang="en-US" noProof="0"/>
              <a:t>Outsource virtual machines to the cloud (AWS EC2)</a:t>
            </a:r>
          </a:p>
          <a:p>
            <a:pPr lvl="1"/>
            <a:r>
              <a:rPr lang="en-US" noProof="0"/>
              <a:t>(You) Manage technological and business challenges</a:t>
            </a:r>
          </a:p>
          <a:p>
            <a:r>
              <a:rPr lang="en-US" noProof="0"/>
              <a:t>PaaS</a:t>
            </a:r>
          </a:p>
          <a:p>
            <a:pPr lvl="1"/>
            <a:r>
              <a:rPr lang="en-US" noProof="0"/>
              <a:t>Outsource the data ecosystem to the cloud (e.g., AWS EMR)</a:t>
            </a:r>
          </a:p>
          <a:p>
            <a:pPr lvl="1"/>
            <a:r>
              <a:rPr lang="en-US" noProof="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281</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https://aws.amazon.com/ec2</a:t>
            </a:r>
            <a:br>
              <a:rPr lang="en-US" noProof="0">
                <a:hlinkClick r:id="rId3"/>
              </a:rPr>
            </a:br>
            <a:r>
              <a:rPr lang="en-US" noProof="0">
                <a:hlinkClick r:id="rId3"/>
              </a:rPr>
              <a:t>https://aws.amazon.com/emr</a:t>
            </a:r>
            <a:r>
              <a:rPr lang="en-US" noProof="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a:t>Amazon Elastic Compute Cloud</a:t>
            </a:r>
          </a:p>
          <a:p>
            <a:pPr lvl="1"/>
            <a:r>
              <a:rPr lang="en-US" noProof="0"/>
              <a:t>A web service that provides resizable compute capacity</a:t>
            </a:r>
          </a:p>
          <a:p>
            <a:pPr lvl="1"/>
            <a:r>
              <a:rPr lang="en-US" noProof="0"/>
              <a:t>Complete control of computing resources</a:t>
            </a:r>
          </a:p>
          <a:p>
            <a:pPr lvl="2"/>
            <a:r>
              <a:rPr lang="en-US" noProof="0"/>
              <a:t>Processor, storage, networking, OS, and purchase model</a:t>
            </a:r>
          </a:p>
          <a:p>
            <a:r>
              <a:rPr lang="en-US" noProof="0"/>
              <a:t>The </a:t>
            </a:r>
            <a:r>
              <a:rPr lang="en-US" b="1" noProof="0">
                <a:solidFill>
                  <a:srgbClr val="FF5050"/>
                </a:solidFill>
              </a:rPr>
              <a:t>instance type </a:t>
            </a:r>
            <a:r>
              <a:rPr lang="en-US" noProof="0"/>
              <a:t>determines the hardware</a:t>
            </a:r>
          </a:p>
          <a:p>
            <a:pPr lvl="1"/>
            <a:r>
              <a:rPr lang="en-US" noProof="0"/>
              <a:t>Different compute and memory capabilities</a:t>
            </a:r>
          </a:p>
          <a:p>
            <a:r>
              <a:rPr lang="en-US" b="1" noProof="0">
                <a:solidFill>
                  <a:srgbClr val="FF5050"/>
                </a:solidFill>
              </a:rPr>
              <a:t>Amazon Machine Image </a:t>
            </a:r>
            <a:r>
              <a:rPr lang="en-US" noProof="0"/>
              <a:t>is a software template</a:t>
            </a:r>
          </a:p>
          <a:p>
            <a:pPr lvl="1"/>
            <a:r>
              <a:rPr lang="en-US"/>
              <a:t>The EC2 instance is used for creating the virtual server instance</a:t>
            </a:r>
          </a:p>
          <a:p>
            <a:pPr lvl="1"/>
            <a:r>
              <a:rPr lang="en-US"/>
              <a:t>The AMI is the EC2 virtual machines image</a:t>
            </a:r>
            <a:endParaRPr lang="en-US" noProof="0"/>
          </a:p>
          <a:p>
            <a:r>
              <a:rPr lang="en-US" noProof="0"/>
              <a:t>Interact with EC2 instance as with any computer</a:t>
            </a:r>
          </a:p>
          <a:p>
            <a:pPr lvl="1"/>
            <a:r>
              <a:rPr lang="en-US" noProof="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74773"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282</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a:hlinkClick r:id="rId3"/>
              </a:rPr>
              <a:t>https://aws.amazon.com/ec2/instance-types</a:t>
            </a:r>
            <a:r>
              <a:rPr lang="en-US"/>
              <a:t> </a:t>
            </a:r>
            <a:br>
              <a:rPr lang="en-US"/>
            </a:br>
            <a:r>
              <a:rPr lang="en-US">
                <a:hlinkClick r:id="rId4"/>
              </a:rPr>
              <a:t>https://docs.aws.amazon.com/AWSEC2/latest/UserGuide/ec2-instances-and-amis.html</a:t>
            </a:r>
            <a:r>
              <a:rPr lang="en-US"/>
              <a:t> </a:t>
            </a:r>
            <a:br>
              <a:rPr lang="en-US" noProof="0"/>
            </a:br>
            <a:r>
              <a:rPr lang="en-US" noProof="0">
                <a:hlinkClick r:id="rId5"/>
              </a:rPr>
              <a:t>https://docs.aws.amazon.com/AWSEC2/latest/UserGuide/compute-optimized-instances.html</a:t>
            </a:r>
            <a:endParaRPr lang="en-US" noProof="0"/>
          </a:p>
        </p:txBody>
      </p:sp>
    </p:spTree>
    <p:extLst>
      <p:ext uri="{BB962C8B-B14F-4D97-AF65-F5344CB8AC3E}">
        <p14:creationId xmlns:p14="http://schemas.microsoft.com/office/powerpoint/2010/main" val="33961355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283</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a:hlinkClick r:id="rId4"/>
              </a:rPr>
              <a:t>https://aws.amazon.com/ec2/instance-types/</a:t>
            </a:r>
            <a:r>
              <a:rPr lang="en-US" noProof="0"/>
              <a:t> </a:t>
            </a:r>
          </a:p>
        </p:txBody>
      </p:sp>
    </p:spTree>
    <p:extLst>
      <p:ext uri="{BB962C8B-B14F-4D97-AF65-F5344CB8AC3E}">
        <p14:creationId xmlns:p14="http://schemas.microsoft.com/office/powerpoint/2010/main" val="30385303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a:t>AWS uses public-key cryptography to secure the login </a:t>
            </a:r>
          </a:p>
          <a:p>
            <a:endParaRPr lang="en-US" noProof="0"/>
          </a:p>
          <a:p>
            <a:r>
              <a:rPr lang="en-US" noProof="0"/>
              <a:t>You can create one using the Amazon EC2 console</a:t>
            </a:r>
          </a:p>
          <a:p>
            <a:pPr lvl="1"/>
            <a:r>
              <a:rPr lang="en-US" noProof="0"/>
              <a:t>Open the Amazon EC2 console at </a:t>
            </a:r>
            <a:r>
              <a:rPr lang="en-US" noProof="0">
                <a:hlinkClick r:id="rId2"/>
              </a:rPr>
              <a:t>https://console.aws.amazon.com/ec2/</a:t>
            </a:r>
            <a:r>
              <a:rPr lang="en-US" noProof="0"/>
              <a:t> </a:t>
            </a:r>
          </a:p>
          <a:p>
            <a:pPr lvl="1"/>
            <a:r>
              <a:rPr lang="en-US" noProof="0"/>
              <a:t>In the navigation pane, choose `Key Pairs`</a:t>
            </a:r>
          </a:p>
          <a:p>
            <a:pPr lvl="1"/>
            <a:r>
              <a:rPr lang="en-US" noProof="0"/>
              <a:t>Choose `Create key pair`</a:t>
            </a:r>
          </a:p>
          <a:p>
            <a:pPr lvl="1"/>
            <a:r>
              <a:rPr lang="en-US" noProof="0"/>
              <a:t>For `Name`, enter a descriptive name for the key pair</a:t>
            </a:r>
          </a:p>
          <a:p>
            <a:pPr lvl="1"/>
            <a:r>
              <a:rPr lang="en-US" noProof="0"/>
              <a:t>For `File format`, choose the format in which to save the private key</a:t>
            </a:r>
          </a:p>
          <a:p>
            <a:pPr lvl="2"/>
            <a:r>
              <a:rPr lang="en-US" noProof="0"/>
              <a:t>OpenSSH, choose `</a:t>
            </a:r>
            <a:r>
              <a:rPr lang="en-US" noProof="0" err="1"/>
              <a:t>pem</a:t>
            </a:r>
            <a:r>
              <a:rPr lang="en-US" noProof="0"/>
              <a:t>` (`</a:t>
            </a:r>
            <a:r>
              <a:rPr lang="en-US" sz="1800" i="0" u="none" strike="noStrike" baseline="0" noProof="0" err="1">
                <a:solidFill>
                  <a:srgbClr val="000000"/>
                </a:solidFill>
                <a:latin typeface="CourierPrime"/>
              </a:rPr>
              <a:t>chmod</a:t>
            </a:r>
            <a:r>
              <a:rPr lang="en-US" sz="1800" i="0" u="none" strike="noStrike" baseline="0" noProof="0">
                <a:solidFill>
                  <a:srgbClr val="000000"/>
                </a:solidFill>
                <a:latin typeface="CourierPrime"/>
              </a:rPr>
              <a:t> 400 </a:t>
            </a:r>
            <a:r>
              <a:rPr lang="en-US" sz="1800" i="1" u="none" strike="noStrike" baseline="0" noProof="0">
                <a:solidFill>
                  <a:srgbClr val="FF0000"/>
                </a:solidFill>
                <a:latin typeface="CourierPrime"/>
              </a:rPr>
              <a:t>my-key-</a:t>
            </a:r>
            <a:r>
              <a:rPr lang="en-US" sz="1800" i="1" u="none" strike="noStrike" baseline="0" noProof="0" err="1">
                <a:solidFill>
                  <a:srgbClr val="FF0000"/>
                </a:solidFill>
                <a:latin typeface="CourierPrime"/>
              </a:rPr>
              <a:t>pair</a:t>
            </a:r>
            <a:r>
              <a:rPr lang="en-US" sz="1800" i="0" u="none" strike="noStrike" baseline="0" noProof="0" err="1">
                <a:solidFill>
                  <a:srgbClr val="000000"/>
                </a:solidFill>
                <a:latin typeface="CourierPrime"/>
              </a:rPr>
              <a:t>.pe</a:t>
            </a:r>
            <a:r>
              <a:rPr lang="en-US" sz="1800" noProof="0" err="1">
                <a:solidFill>
                  <a:srgbClr val="000000"/>
                </a:solidFill>
                <a:latin typeface="CourierPrime"/>
              </a:rPr>
              <a:t>m</a:t>
            </a:r>
            <a:r>
              <a:rPr lang="en-US" sz="1800" noProof="0">
                <a:solidFill>
                  <a:srgbClr val="000000"/>
                </a:solidFill>
                <a:latin typeface="CourierPrime"/>
              </a:rPr>
              <a:t>`</a:t>
            </a:r>
            <a:r>
              <a:rPr lang="en-US" sz="1800" noProof="0">
                <a:solidFill>
                  <a:srgbClr val="000000"/>
                </a:solidFill>
              </a:rPr>
              <a:t>)</a:t>
            </a:r>
          </a:p>
          <a:p>
            <a:pPr lvl="2"/>
            <a:r>
              <a:rPr lang="en-US" noProof="0"/>
              <a:t>PuTTY, choose `</a:t>
            </a:r>
            <a:r>
              <a:rPr lang="en-US" noProof="0" err="1"/>
              <a:t>ppk</a:t>
            </a:r>
            <a:r>
              <a:rPr lang="en-US" noProof="0"/>
              <a:t>`</a:t>
            </a:r>
          </a:p>
          <a:p>
            <a:pPr lvl="1"/>
            <a:r>
              <a:rPr lang="en-US" noProof="0"/>
              <a:t>Choose `Create key pair`</a:t>
            </a:r>
          </a:p>
          <a:p>
            <a:pPr lvl="1"/>
            <a:r>
              <a:rPr lang="en-US" noProof="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a:p>
        </p:txBody>
      </p:sp>
    </p:spTree>
    <p:extLst>
      <p:ext uri="{BB962C8B-B14F-4D97-AF65-F5344CB8AC3E}">
        <p14:creationId xmlns:p14="http://schemas.microsoft.com/office/powerpoint/2010/main" val="37975210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Amazon EMR is a data platform based on the Hadoop stack</a:t>
            </a:r>
          </a:p>
          <a:p>
            <a:pPr lvl="1"/>
            <a:r>
              <a:rPr lang="en-US" noProof="0"/>
              <a:t>Apache Spark, Apache Hive, Apache HBase, etc.</a:t>
            </a:r>
          </a:p>
          <a:p>
            <a:pPr lvl="1"/>
            <a:r>
              <a:rPr lang="en-US" noProof="0"/>
              <a:t>You can run workloads on </a:t>
            </a:r>
          </a:p>
          <a:p>
            <a:pPr lvl="2"/>
            <a:r>
              <a:rPr lang="en-US" noProof="0"/>
              <a:t>Amazon EC2 instances</a:t>
            </a:r>
          </a:p>
          <a:p>
            <a:pPr lvl="2"/>
            <a:r>
              <a:rPr lang="en-US" noProof="0"/>
              <a:t>Amazon Elastic Kubernetes Service (EKS) clusters</a:t>
            </a:r>
          </a:p>
          <a:p>
            <a:r>
              <a:rPr lang="en-US" noProof="0"/>
              <a:t>Example of workload</a:t>
            </a:r>
          </a:p>
          <a:p>
            <a:pPr lvl="1"/>
            <a:r>
              <a:rPr lang="en-US" noProof="0"/>
              <a:t>Upload input data into Amazon S3</a:t>
            </a:r>
          </a:p>
          <a:p>
            <a:pPr lvl="1"/>
            <a:r>
              <a:rPr lang="en-US" noProof="0"/>
              <a:t>EMR launches EC2 instances that you specified</a:t>
            </a:r>
          </a:p>
          <a:p>
            <a:pPr lvl="1"/>
            <a:r>
              <a:rPr lang="en-US" noProof="0"/>
              <a:t>EMR begins the execution while pulling the input data from S3 into the launched instances</a:t>
            </a:r>
          </a:p>
          <a:p>
            <a:pPr lvl="1"/>
            <a:r>
              <a:rPr lang="en-US" noProof="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285</a:t>
            </a:fld>
            <a:endParaRPr lang="it-IT"/>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15503881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Amazon EMR (Elastic Map Reduce)</a:t>
            </a:r>
          </a:p>
          <a:p>
            <a:pPr lvl="1"/>
            <a:r>
              <a:rPr lang="en-US" noProof="0"/>
              <a:t>Provides a managed Hadoop framework</a:t>
            </a:r>
          </a:p>
          <a:p>
            <a:r>
              <a:rPr lang="en-US" noProof="0"/>
              <a:t>Some features</a:t>
            </a:r>
          </a:p>
          <a:p>
            <a:pPr lvl="1"/>
            <a:r>
              <a:rPr lang="en-US" noProof="0"/>
              <a:t>Service integration</a:t>
            </a:r>
          </a:p>
          <a:p>
            <a:pPr lvl="2"/>
            <a:r>
              <a:rPr lang="en-US" noProof="0"/>
              <a:t>Automatically control EC2 instances</a:t>
            </a:r>
          </a:p>
          <a:p>
            <a:pPr lvl="2"/>
            <a:r>
              <a:rPr lang="en-US" noProof="0"/>
              <a:t>Transparently use S3 storage</a:t>
            </a:r>
          </a:p>
          <a:p>
            <a:pPr lvl="1"/>
            <a:r>
              <a:rPr lang="en-US" noProof="0"/>
              <a:t>Pricing:</a:t>
            </a:r>
          </a:p>
          <a:p>
            <a:pPr lvl="2"/>
            <a:r>
              <a:rPr lang="en-US" noProof="0"/>
              <a:t>Low Hourly Pricing</a:t>
            </a:r>
          </a:p>
          <a:p>
            <a:pPr lvl="2"/>
            <a:r>
              <a:rPr lang="en-US" noProof="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https://aws.amazon.com/emr</a:t>
            </a:r>
            <a:r>
              <a:rPr lang="en-US" noProof="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30578011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a:t>Provision as much capacity as you need </a:t>
            </a:r>
          </a:p>
          <a:p>
            <a:endParaRPr lang="en-US" noProof="0"/>
          </a:p>
          <a:p>
            <a:endParaRPr lang="en-US" noProof="0"/>
          </a:p>
          <a:p>
            <a:endParaRPr lang="en-US" noProof="0"/>
          </a:p>
          <a:p>
            <a:r>
              <a:rPr lang="en-US" noProof="0"/>
              <a:t>Add or remove capacity at any time</a:t>
            </a:r>
          </a:p>
          <a:p>
            <a:endParaRPr lang="en-US" noProof="0"/>
          </a:p>
          <a:p>
            <a:endParaRPr lang="en-US" noProof="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287</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a:latin typeface="Helvetica" panose="020B0604020202020204" pitchFamily="34" charset="0"/>
                <a:cs typeface="Helvetica" panose="020B0604020202020204" pitchFamily="34" charset="0"/>
              </a:rPr>
              <a:t>Deploy</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Multiple</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Clusters</a:t>
            </a:r>
            <a:endParaRPr sz="160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a:latin typeface="Helvetica" panose="020B0604020202020204" pitchFamily="34" charset="0"/>
                <a:cs typeface="Helvetica" panose="020B0604020202020204" pitchFamily="34" charset="0"/>
              </a:rPr>
              <a:t>Resize</a:t>
            </a:r>
            <a:r>
              <a:rPr sz="1600" spc="-30">
                <a:latin typeface="Helvetica" panose="020B0604020202020204" pitchFamily="34" charset="0"/>
                <a:cs typeface="Helvetica" panose="020B0604020202020204" pitchFamily="34" charset="0"/>
              </a:rPr>
              <a:t> </a:t>
            </a:r>
            <a:r>
              <a:rPr sz="1600" spc="-60">
                <a:latin typeface="Helvetica" panose="020B0604020202020204" pitchFamily="34" charset="0"/>
                <a:cs typeface="Helvetica" panose="020B0604020202020204" pitchFamily="34" charset="0"/>
              </a:rPr>
              <a:t>a</a:t>
            </a:r>
            <a:r>
              <a:rPr sz="1600" spc="-25">
                <a:latin typeface="Helvetica" panose="020B0604020202020204" pitchFamily="34" charset="0"/>
                <a:cs typeface="Helvetica" panose="020B0604020202020204" pitchFamily="34" charset="0"/>
              </a:rPr>
              <a:t> </a:t>
            </a:r>
            <a:r>
              <a:rPr sz="1600" spc="-40">
                <a:latin typeface="Helvetica" panose="020B0604020202020204" pitchFamily="34" charset="0"/>
                <a:cs typeface="Helvetica" panose="020B0604020202020204" pitchFamily="34" charset="0"/>
              </a:rPr>
              <a:t>Running</a:t>
            </a:r>
            <a:r>
              <a:rPr sz="1600" spc="-25">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a:t>
            </a:r>
            <a:endParaRPr sz="160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a:t>EMR cluster</a:t>
            </a:r>
          </a:p>
          <a:p>
            <a:endParaRPr lang="en-US" noProof="0"/>
          </a:p>
          <a:p>
            <a:r>
              <a:rPr lang="en-US" noProof="0"/>
              <a:t>Master group controls the cluster</a:t>
            </a:r>
          </a:p>
          <a:p>
            <a:pPr lvl="1"/>
            <a:r>
              <a:rPr lang="en-US" noProof="0"/>
              <a:t>Coordinate the work distribution</a:t>
            </a:r>
          </a:p>
          <a:p>
            <a:pPr lvl="1"/>
            <a:r>
              <a:rPr lang="en-US" noProof="0"/>
              <a:t>Manage the cluster state</a:t>
            </a:r>
          </a:p>
          <a:p>
            <a:r>
              <a:rPr lang="en-US" noProof="0"/>
              <a:t>Core groups</a:t>
            </a:r>
          </a:p>
          <a:p>
            <a:pPr lvl="1"/>
            <a:r>
              <a:rPr lang="en-US" noProof="0"/>
              <a:t>Core instances run Data Node daemons</a:t>
            </a:r>
          </a:p>
          <a:p>
            <a:r>
              <a:rPr lang="en-US" noProof="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288</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Amazon</a:t>
            </a:r>
            <a:r>
              <a:rPr sz="1400" spc="-15">
                <a:latin typeface="Arial MT"/>
                <a:cs typeface="Arial MT"/>
              </a:rPr>
              <a:t> </a:t>
            </a:r>
            <a:r>
              <a:rPr sz="1400" spc="-70">
                <a:latin typeface="Arial MT"/>
                <a:cs typeface="Arial MT"/>
              </a:rPr>
              <a:t>EMR</a:t>
            </a:r>
            <a:r>
              <a:rPr sz="1400" spc="-15">
                <a:latin typeface="Arial MT"/>
                <a:cs typeface="Arial MT"/>
              </a:rPr>
              <a:t> </a:t>
            </a:r>
            <a:r>
              <a:rPr sz="1400" spc="-3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a:latin typeface="Arial MT"/>
                <a:cs typeface="Arial MT"/>
              </a:rPr>
              <a:t>Master </a:t>
            </a:r>
            <a:r>
              <a:rPr sz="1400" spc="-30">
                <a:latin typeface="Arial MT"/>
                <a:cs typeface="Arial MT"/>
              </a:rPr>
              <a:t>Instance</a:t>
            </a:r>
            <a:r>
              <a:rPr sz="1400" spc="-25">
                <a:latin typeface="Arial MT"/>
                <a:cs typeface="Arial MT"/>
              </a:rPr>
              <a:t> Group</a:t>
            </a:r>
            <a:endParaRPr sz="140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Core</a:t>
            </a:r>
            <a:r>
              <a:rPr sz="1400" spc="-25">
                <a:latin typeface="Arial MT"/>
                <a:cs typeface="Arial MT"/>
              </a:rPr>
              <a:t> </a:t>
            </a:r>
            <a:r>
              <a:rPr sz="1400" spc="-30">
                <a:latin typeface="Arial MT"/>
                <a:cs typeface="Arial MT"/>
              </a:rPr>
              <a:t>Instance</a:t>
            </a:r>
            <a:r>
              <a:rPr sz="1400" spc="-20">
                <a:latin typeface="Arial MT"/>
                <a:cs typeface="Arial MT"/>
              </a:rPr>
              <a:t> </a:t>
            </a:r>
            <a:r>
              <a:rPr sz="1400" spc="-25">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a:latin typeface="Arial MT"/>
                <a:cs typeface="Arial MT"/>
              </a:rPr>
              <a:t>T</a:t>
            </a:r>
            <a:r>
              <a:rPr sz="1400" spc="-30">
                <a:latin typeface="Arial MT"/>
                <a:cs typeface="Arial MT"/>
              </a:rPr>
              <a:t>ask</a:t>
            </a:r>
            <a:r>
              <a:rPr sz="1400">
                <a:latin typeface="Arial MT"/>
                <a:cs typeface="Arial MT"/>
              </a:rPr>
              <a:t> </a:t>
            </a:r>
            <a:r>
              <a:rPr sz="1400" spc="-30">
                <a:latin typeface="Arial MT"/>
                <a:cs typeface="Arial MT"/>
              </a:rPr>
              <a:t>Instance</a:t>
            </a:r>
            <a:r>
              <a:rPr sz="1400">
                <a:latin typeface="Arial MT"/>
                <a:cs typeface="Arial MT"/>
              </a:rPr>
              <a:t> </a:t>
            </a:r>
            <a:r>
              <a:rPr sz="1400" spc="-55">
                <a:latin typeface="Arial MT"/>
                <a:cs typeface="Arial MT"/>
              </a:rPr>
              <a:t>Gr</a:t>
            </a:r>
            <a:r>
              <a:rPr sz="1400" spc="-5">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4148740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a:t>The central component of Amazon EMR is the </a:t>
            </a:r>
            <a:r>
              <a:rPr lang="en-US" b="1" noProof="0"/>
              <a:t>cluster</a:t>
            </a:r>
          </a:p>
          <a:p>
            <a:pPr lvl="1"/>
            <a:r>
              <a:rPr lang="en-US" noProof="0"/>
              <a:t>A collection of </a:t>
            </a:r>
            <a:r>
              <a:rPr lang="en-US" b="1" noProof="0"/>
              <a:t>Amazon Elastic Compute Cloud (Amazon EC2)</a:t>
            </a:r>
            <a:r>
              <a:rPr lang="en-US" noProof="0"/>
              <a:t> instances</a:t>
            </a:r>
          </a:p>
          <a:p>
            <a:pPr lvl="1"/>
            <a:r>
              <a:rPr lang="en-US" noProof="0"/>
              <a:t>Each instance is called a </a:t>
            </a:r>
            <a:r>
              <a:rPr lang="en-US" b="1" noProof="0"/>
              <a:t>node</a:t>
            </a:r>
            <a:r>
              <a:rPr lang="en-US" noProof="0"/>
              <a:t> </a:t>
            </a:r>
          </a:p>
          <a:p>
            <a:r>
              <a:rPr lang="en-US" noProof="0"/>
              <a:t>The </a:t>
            </a:r>
            <a:r>
              <a:rPr lang="en-US" b="1" noProof="0"/>
              <a:t>node type </a:t>
            </a:r>
            <a:r>
              <a:rPr lang="en-US" noProof="0"/>
              <a:t>identifies the role within the cluster </a:t>
            </a:r>
          </a:p>
          <a:p>
            <a:pPr lvl="1"/>
            <a:r>
              <a:rPr lang="en-US" b="1" noProof="0"/>
              <a:t>Master</a:t>
            </a:r>
            <a:r>
              <a:rPr lang="en-US" noProof="0"/>
              <a:t> node coordinates the distribution of data and tasks among other nodes</a:t>
            </a:r>
          </a:p>
          <a:p>
            <a:pPr lvl="2"/>
            <a:r>
              <a:rPr lang="en-US" noProof="0"/>
              <a:t>Every cluster has (at least) a master node</a:t>
            </a:r>
          </a:p>
          <a:p>
            <a:pPr lvl="2"/>
            <a:r>
              <a:rPr lang="en-US" noProof="0"/>
              <a:t>Always active</a:t>
            </a:r>
          </a:p>
          <a:p>
            <a:pPr lvl="1"/>
            <a:r>
              <a:rPr lang="en-US" b="1" noProof="0"/>
              <a:t>Core</a:t>
            </a:r>
            <a:r>
              <a:rPr lang="en-US" noProof="0"/>
              <a:t> node runs tasks and store data in the Hadoop Distributed File System (HDFS) </a:t>
            </a:r>
          </a:p>
          <a:p>
            <a:pPr lvl="2"/>
            <a:r>
              <a:rPr lang="en-US" noProof="0"/>
              <a:t>Multi-node clusters have at least one core node</a:t>
            </a:r>
          </a:p>
          <a:p>
            <a:pPr lvl="2"/>
            <a:r>
              <a:rPr lang="en-US" noProof="0"/>
              <a:t>Always active, contains the data node daemon</a:t>
            </a:r>
          </a:p>
          <a:p>
            <a:pPr lvl="1"/>
            <a:r>
              <a:rPr lang="en-US" b="1" noProof="0"/>
              <a:t>Task</a:t>
            </a:r>
            <a:r>
              <a:rPr lang="en-US" noProof="0"/>
              <a:t> node only runs tasks</a:t>
            </a:r>
          </a:p>
          <a:p>
            <a:pPr lvl="2"/>
            <a:r>
              <a:rPr lang="en-US" noProof="0"/>
              <a:t>Task nodes are optional</a:t>
            </a:r>
          </a:p>
          <a:p>
            <a:pPr lvl="2"/>
            <a:r>
              <a:rPr lang="en-US" noProof="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289</a:t>
            </a:fld>
            <a:endParaRPr lang="it-IT"/>
          </a:p>
        </p:txBody>
      </p:sp>
    </p:spTree>
    <p:extLst>
      <p:ext uri="{BB962C8B-B14F-4D97-AF65-F5344CB8AC3E}">
        <p14:creationId xmlns:p14="http://schemas.microsoft.com/office/powerpoint/2010/main" val="320664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a:t>Reduce stress on operational systems</a:t>
            </a:r>
          </a:p>
          <a:p>
            <a:pPr lvl="1"/>
            <a:r>
              <a:rPr lang="en-US" noProof="0"/>
              <a:t>Integrate data sources</a:t>
            </a:r>
          </a:p>
          <a:p>
            <a:pPr lvl="1"/>
            <a:r>
              <a:rPr lang="en-US" noProof="0"/>
              <a:t>No IT involvement to create reports</a:t>
            </a:r>
          </a:p>
          <a:p>
            <a:pPr lvl="1"/>
            <a:r>
              <a:rPr lang="en-US" noProof="0"/>
              <a:t>One version of the truth</a:t>
            </a:r>
          </a:p>
          <a:p>
            <a:pPr lvl="1"/>
            <a:r>
              <a:rPr lang="en-US" noProof="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On-Demand Instance</a:t>
            </a:r>
          </a:p>
          <a:p>
            <a:pPr lvl="1"/>
            <a:r>
              <a:rPr lang="en-US" noProof="0"/>
              <a:t>Pay for compute capacity by the hour (minimum of 60 seconds)</a:t>
            </a:r>
          </a:p>
          <a:p>
            <a:pPr lvl="1"/>
            <a:r>
              <a:rPr lang="en-US" noProof="0"/>
              <a:t>No long-term commitments</a:t>
            </a:r>
          </a:p>
          <a:p>
            <a:r>
              <a:rPr lang="en-US" noProof="0"/>
              <a:t>Spot Instance</a:t>
            </a:r>
          </a:p>
          <a:p>
            <a:pPr lvl="1"/>
            <a:r>
              <a:rPr lang="en-US" noProof="0"/>
              <a:t>Unused EC2 instance that is available for less than the on-demand price</a:t>
            </a:r>
          </a:p>
          <a:p>
            <a:pPr lvl="1"/>
            <a:r>
              <a:rPr lang="en-US" noProof="0"/>
              <a:t>Hourly price is called </a:t>
            </a:r>
            <a:r>
              <a:rPr lang="en-US" i="1" noProof="0"/>
              <a:t>spot price</a:t>
            </a:r>
          </a:p>
          <a:p>
            <a:pPr lvl="2"/>
            <a:r>
              <a:rPr lang="en-US" noProof="0"/>
              <a:t>Adjusted based on long-term supply and demand for spot instances</a:t>
            </a:r>
          </a:p>
          <a:p>
            <a:pPr lvl="1"/>
            <a:r>
              <a:rPr lang="en-US" noProof="0"/>
              <a:t>Run the instance when capacity is available and price is below threshold</a:t>
            </a:r>
          </a:p>
          <a:p>
            <a:pPr lvl="2"/>
            <a:r>
              <a:rPr lang="en-US" noProof="0"/>
              <a:t>When data-center resources are low, spot instances are dropped</a:t>
            </a:r>
          </a:p>
          <a:p>
            <a:pPr lvl="2"/>
            <a:r>
              <a:rPr lang="en-US" noProof="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290</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a:hlinkClick r:id="rId3"/>
              </a:rPr>
              <a:t>https://aws.amazon.com/ec2/pricing/</a:t>
            </a:r>
            <a:endParaRPr lang="en-US" noProof="0"/>
          </a:p>
        </p:txBody>
      </p:sp>
    </p:spTree>
    <p:extLst>
      <p:ext uri="{BB962C8B-B14F-4D97-AF65-F5344CB8AC3E}">
        <p14:creationId xmlns:p14="http://schemas.microsoft.com/office/powerpoint/2010/main" val="4161293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Spot Instance cost strategies</a:t>
            </a:r>
          </a:p>
          <a:p>
            <a:endParaRPr lang="en-US" noProof="0"/>
          </a:p>
          <a:p>
            <a:r>
              <a:rPr lang="en-US" noProof="0">
                <a:solidFill>
                  <a:srgbClr val="FF5050"/>
                </a:solidFill>
              </a:rPr>
              <a:t>Capacity-optimized strategy</a:t>
            </a:r>
          </a:p>
          <a:p>
            <a:pPr lvl="1"/>
            <a:r>
              <a:rPr lang="en-US" noProof="0"/>
              <a:t>Allocated instances into the most available pools</a:t>
            </a:r>
          </a:p>
          <a:p>
            <a:pPr lvl="1"/>
            <a:r>
              <a:rPr lang="en-US" noProof="0"/>
              <a:t>Look at real-time capacity data, predict which are the most available</a:t>
            </a:r>
          </a:p>
          <a:p>
            <a:pPr lvl="1"/>
            <a:r>
              <a:rPr lang="en-US" noProof="0"/>
              <a:t>Works well for workloads such as big data and analytics</a:t>
            </a:r>
          </a:p>
          <a:p>
            <a:pPr lvl="1"/>
            <a:r>
              <a:rPr lang="en-US" noProof="0"/>
              <a:t>Works well when we have high cost of interruption</a:t>
            </a:r>
          </a:p>
          <a:p>
            <a:r>
              <a:rPr lang="en-US" noProof="0">
                <a:solidFill>
                  <a:srgbClr val="FF5050"/>
                </a:solidFill>
              </a:rPr>
              <a:t>Lowest-price strategy</a:t>
            </a:r>
          </a:p>
          <a:p>
            <a:pPr lvl="1"/>
            <a:r>
              <a:rPr lang="en-US" noProof="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291</a:t>
            </a:fld>
            <a:endParaRPr lang="it-IT"/>
          </a:p>
        </p:txBody>
      </p:sp>
    </p:spTree>
    <p:extLst>
      <p:ext uri="{BB962C8B-B14F-4D97-AF65-F5344CB8AC3E}">
        <p14:creationId xmlns:p14="http://schemas.microsoft.com/office/powerpoint/2010/main" val="17227641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Choose to launch </a:t>
            </a:r>
            <a:r>
              <a:rPr lang="en-US" b="1" noProof="0"/>
              <a:t>master</a:t>
            </a:r>
            <a:r>
              <a:rPr lang="en-US" noProof="0"/>
              <a:t>, </a:t>
            </a:r>
            <a:r>
              <a:rPr lang="en-US" b="1" noProof="0"/>
              <a:t>core</a:t>
            </a:r>
            <a:r>
              <a:rPr lang="en-US" noProof="0"/>
              <a:t>, or </a:t>
            </a:r>
            <a:r>
              <a:rPr lang="en-US" b="1" noProof="0"/>
              <a:t>task</a:t>
            </a:r>
            <a:r>
              <a:rPr lang="en-US" noProof="0"/>
              <a:t> on Spot Instances </a:t>
            </a:r>
          </a:p>
          <a:p>
            <a:pPr lvl="1"/>
            <a:r>
              <a:rPr lang="en-US" noProof="0"/>
              <a:t>The </a:t>
            </a:r>
            <a:r>
              <a:rPr lang="en-US" b="1" noProof="0"/>
              <a:t>master</a:t>
            </a:r>
            <a:r>
              <a:rPr lang="en-US" noProof="0"/>
              <a:t> node controls the cluster</a:t>
            </a:r>
          </a:p>
          <a:p>
            <a:pPr lvl="2"/>
            <a:r>
              <a:rPr lang="en-US" noProof="0"/>
              <a:t>When terminated, the cluster ends</a:t>
            </a:r>
          </a:p>
          <a:p>
            <a:pPr lvl="2"/>
            <a:r>
              <a:rPr lang="en-US" noProof="0"/>
              <a:t>Use </a:t>
            </a:r>
            <a:r>
              <a:rPr lang="en-US" i="1" noProof="0"/>
              <a:t>spot instances</a:t>
            </a:r>
            <a:r>
              <a:rPr lang="en-US" noProof="0"/>
              <a:t> if you are running a cluster where sudden termination is acceptable</a:t>
            </a:r>
          </a:p>
          <a:p>
            <a:pPr lvl="1"/>
            <a:r>
              <a:rPr lang="en-US" b="1" noProof="0"/>
              <a:t>Core </a:t>
            </a:r>
            <a:r>
              <a:rPr lang="en-US" noProof="0"/>
              <a:t>nodes process data and store information using HDFS</a:t>
            </a:r>
          </a:p>
          <a:p>
            <a:pPr lvl="2"/>
            <a:r>
              <a:rPr lang="en-US" noProof="0"/>
              <a:t>When terminated, data is lost</a:t>
            </a:r>
          </a:p>
          <a:p>
            <a:pPr lvl="2"/>
            <a:r>
              <a:rPr lang="en-US" noProof="0"/>
              <a:t>Use </a:t>
            </a:r>
            <a:r>
              <a:rPr lang="en-US" i="1" noProof="0"/>
              <a:t>spot instances</a:t>
            </a:r>
            <a:r>
              <a:rPr lang="en-US" noProof="0"/>
              <a:t> when partial HDFS data loss is tolerable</a:t>
            </a:r>
          </a:p>
          <a:p>
            <a:pPr lvl="1"/>
            <a:r>
              <a:rPr lang="en-US" b="1" noProof="0"/>
              <a:t>Task </a:t>
            </a:r>
            <a:r>
              <a:rPr lang="en-US" noProof="0"/>
              <a:t>nodes process data but do not hold persistent data in HDFS</a:t>
            </a:r>
          </a:p>
          <a:p>
            <a:pPr lvl="2"/>
            <a:r>
              <a:rPr lang="en-US" noProof="0"/>
              <a:t>When terminated, computational capacity is lost</a:t>
            </a:r>
          </a:p>
          <a:p>
            <a:pPr lvl="2"/>
            <a:r>
              <a:rPr lang="en-US" noProof="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293</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a:hlinkClick r:id="rId2"/>
              </a:rPr>
              <a:t>https://docs.aws.amazon.com/emr/latest/ManagementGuide/emr-plan-instances-guidelines.html</a:t>
            </a:r>
            <a:r>
              <a:rPr lang="en-US" noProof="0"/>
              <a:t> </a:t>
            </a:r>
          </a:p>
        </p:txBody>
      </p:sp>
    </p:spTree>
    <p:extLst>
      <p:ext uri="{BB962C8B-B14F-4D97-AF65-F5344CB8AC3E}">
        <p14:creationId xmlns:p14="http://schemas.microsoft.com/office/powerpoint/2010/main" val="9323248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294</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101612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a:t>Amazon EMR provides two main file systems</a:t>
            </a:r>
          </a:p>
          <a:p>
            <a:pPr lvl="1"/>
            <a:r>
              <a:rPr lang="en-US" b="1" noProof="0"/>
              <a:t>HDFS</a:t>
            </a:r>
            <a:r>
              <a:rPr lang="en-US" noProof="0"/>
              <a:t> and </a:t>
            </a:r>
            <a:r>
              <a:rPr lang="en-US" b="1" noProof="0"/>
              <a:t>EMRFS</a:t>
            </a:r>
            <a:r>
              <a:rPr lang="en-US" noProof="0"/>
              <a:t>, specify which file system to use by the prefix</a:t>
            </a:r>
          </a:p>
          <a:p>
            <a:pPr lvl="1"/>
            <a:r>
              <a:rPr lang="en-US" noProof="0">
                <a:latin typeface="Consolas" panose="020B0609020204030204" pitchFamily="49" charset="0"/>
              </a:rPr>
              <a:t>hdfs://path (or just `path`)</a:t>
            </a:r>
          </a:p>
          <a:p>
            <a:pPr lvl="2"/>
            <a:r>
              <a:rPr lang="en-US" noProof="0"/>
              <a:t>HDFS is used by the master and core nodes</a:t>
            </a:r>
          </a:p>
          <a:p>
            <a:pPr lvl="2"/>
            <a:r>
              <a:rPr lang="en-US" noProof="0">
                <a:solidFill>
                  <a:srgbClr val="FF0000"/>
                </a:solidFill>
              </a:rPr>
              <a:t>AWS EBS volume storage is used for HDFS data</a:t>
            </a:r>
          </a:p>
          <a:p>
            <a:pPr lvl="2"/>
            <a:r>
              <a:rPr lang="en-US" noProof="0"/>
              <a:t>Is fast, best used for caching the results produced by intermediate job-flow steps, </a:t>
            </a:r>
            <a:r>
              <a:rPr lang="en-US" noProof="0">
                <a:solidFill>
                  <a:srgbClr val="FF0000"/>
                </a:solidFill>
              </a:rPr>
              <a:t>why?</a:t>
            </a:r>
          </a:p>
          <a:p>
            <a:pPr lvl="2"/>
            <a:r>
              <a:rPr lang="en-US" noProof="0"/>
              <a:t>It’s ephemeral storage which is reclaimed when the cluster ends</a:t>
            </a:r>
          </a:p>
          <a:p>
            <a:pPr lvl="1"/>
            <a:r>
              <a:rPr lang="en-US" noProof="0">
                <a:latin typeface="Consolas" panose="020B0609020204030204" pitchFamily="49" charset="0"/>
              </a:rPr>
              <a:t>s3://DOC-EXAMPLE-BUCKET1/path </a:t>
            </a:r>
            <a:r>
              <a:rPr lang="en-US" noProof="0"/>
              <a:t>(EMRFS)</a:t>
            </a:r>
          </a:p>
          <a:p>
            <a:pPr lvl="2"/>
            <a:r>
              <a:rPr lang="en-US" noProof="0"/>
              <a:t>An implementation of the Hadoop file system atop Amazon S3</a:t>
            </a:r>
          </a:p>
          <a:p>
            <a:pPr lvl="2"/>
            <a:r>
              <a:rPr lang="en-US" noProof="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295</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a:hlinkClick r:id="rId2"/>
              </a:rPr>
              <a:t>https://docs.aws.amazon.com/emr/latest/ManagementGuide/emr-plan-storage.html</a:t>
            </a:r>
            <a:r>
              <a:rPr lang="en-US" noProof="0"/>
              <a:t> </a:t>
            </a:r>
          </a:p>
        </p:txBody>
      </p:sp>
    </p:spTree>
    <p:extLst>
      <p:ext uri="{BB962C8B-B14F-4D97-AF65-F5344CB8AC3E}">
        <p14:creationId xmlns:p14="http://schemas.microsoft.com/office/powerpoint/2010/main" val="4238776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a:t>Choose the frameworks and applications to install</a:t>
            </a:r>
          </a:p>
          <a:p>
            <a:r>
              <a:rPr lang="en-US" noProof="0"/>
              <a:t>Data process</a:t>
            </a:r>
          </a:p>
          <a:p>
            <a:pPr lvl="1"/>
            <a:r>
              <a:rPr lang="en-US" noProof="0"/>
              <a:t>Submit jobs or queries directly to installed applications</a:t>
            </a:r>
          </a:p>
          <a:p>
            <a:pPr lvl="1"/>
            <a:r>
              <a:rPr lang="en-US" noProof="0"/>
              <a:t>Run steps in the cluster</a:t>
            </a:r>
          </a:p>
          <a:p>
            <a:r>
              <a:rPr lang="en-US" noProof="0"/>
              <a:t>Submitting jobs </a:t>
            </a:r>
          </a:p>
          <a:p>
            <a:pPr lvl="1"/>
            <a:r>
              <a:rPr lang="en-US" noProof="0"/>
              <a:t>Connect to the master node over a secure connection</a:t>
            </a:r>
          </a:p>
          <a:p>
            <a:pPr lvl="1"/>
            <a:r>
              <a:rPr lang="en-US" noProof="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296</a:t>
            </a:fld>
            <a:endParaRPr lang="it-IT"/>
          </a:p>
        </p:txBody>
      </p:sp>
    </p:spTree>
    <p:extLst>
      <p:ext uri="{BB962C8B-B14F-4D97-AF65-F5344CB8AC3E}">
        <p14:creationId xmlns:p14="http://schemas.microsoft.com/office/powerpoint/2010/main" val="566102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297</a:t>
            </a:fld>
            <a:endParaRPr lang="it-IT"/>
          </a:p>
        </p:txBody>
      </p:sp>
    </p:spTree>
    <p:extLst>
      <p:ext uri="{BB962C8B-B14F-4D97-AF65-F5344CB8AC3E}">
        <p14:creationId xmlns:p14="http://schemas.microsoft.com/office/powerpoint/2010/main" val="34902978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298</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299</a:t>
            </a:fld>
            <a:endParaRPr lang="it-IT"/>
          </a:p>
        </p:txBody>
      </p:sp>
    </p:spTree>
    <p:extLst>
      <p:ext uri="{BB962C8B-B14F-4D97-AF65-F5344CB8AC3E}">
        <p14:creationId xmlns:p14="http://schemas.microsoft.com/office/powerpoint/2010/main" val="335129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Handling data pipelines in the Cloud</a:t>
            </a:r>
          </a:p>
          <a:p>
            <a:pPr lvl="1"/>
            <a:r>
              <a:rPr lang="en-US" noProof="0"/>
              <a:t>Introduction to </a:t>
            </a:r>
            <a:r>
              <a:rPr lang="en-US" b="1" noProof="0"/>
              <a:t>data platforms</a:t>
            </a:r>
            <a:r>
              <a:rPr lang="en-US" noProof="0"/>
              <a:t>: shifting from databases to well-integrated data ecosystems</a:t>
            </a:r>
          </a:p>
          <a:p>
            <a:pPr lvl="1"/>
            <a:r>
              <a:rPr lang="en-US" noProof="0"/>
              <a:t>Definition of </a:t>
            </a:r>
            <a:r>
              <a:rPr lang="en-US" b="1" noProof="0"/>
              <a:t>cloud computing</a:t>
            </a:r>
            <a:r>
              <a:rPr lang="en-US" noProof="0"/>
              <a:t> and taxonomy of cloud services</a:t>
            </a:r>
          </a:p>
          <a:p>
            <a:pPr lvl="1"/>
            <a:r>
              <a:rPr lang="en-US" noProof="0"/>
              <a:t>Introduction to the most </a:t>
            </a:r>
            <a:r>
              <a:rPr lang="en-US" b="1" noProof="0"/>
              <a:t>relevant cloud platforms</a:t>
            </a:r>
          </a:p>
          <a:p>
            <a:pPr lvl="1"/>
            <a:r>
              <a:rPr lang="en-US" noProof="0"/>
              <a:t>Introduction to the </a:t>
            </a:r>
            <a:r>
              <a:rPr lang="en-US" b="1" noProof="0"/>
              <a:t>billing models</a:t>
            </a:r>
            <a:r>
              <a:rPr lang="en-US" noProof="0"/>
              <a:t> of cloud computing services</a:t>
            </a:r>
          </a:p>
          <a:p>
            <a:pPr lvl="1"/>
            <a:r>
              <a:rPr lang="en-US" noProof="0"/>
              <a:t>Cluster </a:t>
            </a:r>
            <a:r>
              <a:rPr lang="en-US" b="1" noProof="0"/>
              <a:t>migration</a:t>
            </a:r>
            <a:r>
              <a:rPr lang="en-US" noProof="0"/>
              <a:t>: on-premises vs on-cloud</a:t>
            </a:r>
          </a:p>
          <a:p>
            <a:pPr lvl="1"/>
            <a:r>
              <a:rPr lang="en-US" noProof="0"/>
              <a:t>Real </a:t>
            </a:r>
            <a:r>
              <a:rPr lang="en-US" b="1" noProof="0"/>
              <a:t>case studies + labs</a:t>
            </a:r>
          </a:p>
          <a:p>
            <a:r>
              <a:rPr lang="en-US" noProof="0"/>
              <a:t>Seminars by companies working with cloud and big data platforms</a:t>
            </a:r>
          </a:p>
          <a:p>
            <a:r>
              <a:rPr lang="en-US" noProof="0"/>
              <a:t>Connect the dots</a:t>
            </a:r>
          </a:p>
          <a:p>
            <a:pPr lvl="1"/>
            <a:r>
              <a:rPr lang="en-US" noProof="0"/>
              <a:t>Information systems, BI, data mining, big data, and machine learning</a:t>
            </a:r>
          </a:p>
          <a:p>
            <a:r>
              <a:rPr lang="en-US" noProof="0"/>
              <a:t>… </a:t>
            </a:r>
            <a:r>
              <a:rPr lang="en-US" b="1" noProof="0"/>
              <a:t>all these points</a:t>
            </a:r>
            <a:r>
              <a:rPr lang="en-US" noProof="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lakes have increasingly taken the role of data hubs</a:t>
            </a:r>
          </a:p>
          <a:p>
            <a:pPr lvl="1"/>
            <a:r>
              <a:rPr lang="en-US" noProof="0"/>
              <a:t>Eliminate up-front costs of ingestion and ETL since data are stored in original format</a:t>
            </a:r>
          </a:p>
          <a:p>
            <a:pPr lvl="1"/>
            <a:r>
              <a:rPr lang="en-US" noProof="0"/>
              <a:t>Once in DL, data are available for analysis by everyone in the organization</a:t>
            </a:r>
          </a:p>
          <a:p>
            <a:r>
              <a:rPr lang="en-US" noProof="0"/>
              <a:t>Drawing a sharp line been storage/computation/analysis is hard</a:t>
            </a:r>
          </a:p>
          <a:p>
            <a:pPr lvl="1"/>
            <a:r>
              <a:rPr lang="en-US" noProof="0"/>
              <a:t>Is a database just storage?</a:t>
            </a:r>
          </a:p>
          <a:p>
            <a:pPr lvl="1"/>
            <a:r>
              <a:rPr lang="en-US" noProof="0"/>
              <a:t>What about SQL/OLAP?</a:t>
            </a:r>
          </a:p>
          <a:p>
            <a:r>
              <a:rPr lang="en-US" noProof="0"/>
              <a:t>Blurring of the architectural borderlines</a:t>
            </a:r>
          </a:p>
          <a:p>
            <a:pPr lvl="1"/>
            <a:r>
              <a:rPr lang="en-US" noProof="0"/>
              <a:t>DL is often replaced by “data platform” or “data ecosystem”</a:t>
            </a:r>
          </a:p>
          <a:p>
            <a:pPr lvl="1"/>
            <a:r>
              <a:rPr lang="en-US" noProof="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300</a:t>
            </a:fld>
            <a:endParaRPr lang="it-IT"/>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a:t>Using CLI (command line interface)</a:t>
            </a:r>
          </a:p>
          <a:p>
            <a:endParaRPr lang="en-US" noProof="0"/>
          </a:p>
          <a:p>
            <a:endParaRPr lang="en-US" noProof="0"/>
          </a:p>
          <a:p>
            <a:endParaRPr lang="en-US" noProof="0"/>
          </a:p>
          <a:p>
            <a:endParaRPr lang="en-US" noProof="0"/>
          </a:p>
          <a:p>
            <a:endParaRPr lang="en-US" noProof="0"/>
          </a:p>
          <a:p>
            <a:endParaRPr lang="en-US" noProof="0"/>
          </a:p>
          <a:p>
            <a:r>
              <a:rPr lang="en-US" noProof="0"/>
              <a:t>This is more pragmatic, but there are many options to explore</a:t>
            </a:r>
          </a:p>
          <a:p>
            <a:pPr lvl="1"/>
            <a:r>
              <a:rPr lang="en-US" noProof="0"/>
              <a:t>Let’s stick to AWS Console</a:t>
            </a:r>
          </a:p>
          <a:p>
            <a:pPr lvl="1"/>
            <a:r>
              <a:rPr lang="en-US" noProof="0">
                <a:hlinkClick r:id="rId2"/>
              </a:rPr>
              <a:t>https://console.aws.amazon.com/elasticmapreduce/</a:t>
            </a:r>
            <a:endParaRPr lang="en-US" noProof="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301</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aws emr create-cluster \</a:t>
            </a:r>
          </a:p>
          <a:p>
            <a:pPr lvl="1"/>
            <a:r>
              <a:rPr lang="en-US" sz="1400" b="0" i="0" u="none" strike="noStrike" baseline="0">
                <a:solidFill>
                  <a:srgbClr val="000000"/>
                </a:solidFill>
                <a:latin typeface="CourierPrime"/>
              </a:rPr>
              <a:t>--name </a:t>
            </a:r>
            <a:r>
              <a:rPr lang="en-US" sz="1400" b="0" i="1" u="none" strike="noStrike" baseline="0">
                <a:solidFill>
                  <a:srgbClr val="FF0000"/>
                </a:solidFill>
                <a:latin typeface="CourierPrime-Italic"/>
              </a:rPr>
              <a:t>"My First EMR Cluster"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--release-label </a:t>
            </a:r>
            <a:r>
              <a:rPr lang="en-US" sz="1400" b="0" i="1" u="none" strike="noStrike" baseline="0">
                <a:solidFill>
                  <a:srgbClr val="FF0000"/>
                </a:solidFill>
                <a:latin typeface="CourierPrime-Italic"/>
              </a:rPr>
              <a:t>emr-5.32.0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--applications Name=Spark \</a:t>
            </a:r>
          </a:p>
          <a:p>
            <a:pPr lvl="1"/>
            <a:r>
              <a:rPr lang="en-US" sz="1400" b="0" i="0" u="none" strike="noStrike" baseline="0">
                <a:solidFill>
                  <a:srgbClr val="000000"/>
                </a:solidFill>
                <a:latin typeface="CourierPrime"/>
              </a:rPr>
              <a:t>--ec2-attributes KeyName=</a:t>
            </a:r>
            <a:r>
              <a:rPr lang="en-US" sz="1400" b="0" i="1" u="none" strike="noStrike" baseline="0">
                <a:solidFill>
                  <a:srgbClr val="FF0000"/>
                </a:solidFill>
                <a:latin typeface="CourierPrime-Italic"/>
              </a:rPr>
              <a:t>myEMRKeyPairName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--instance-type m5.xlarge \</a:t>
            </a:r>
          </a:p>
          <a:p>
            <a:pPr lvl="1"/>
            <a:r>
              <a:rPr lang="en-US" sz="1400" b="0" i="0" u="none" strike="noStrike" baseline="0">
                <a:solidFill>
                  <a:srgbClr val="000000"/>
                </a:solidFill>
                <a:latin typeface="CourierPrime"/>
              </a:rPr>
              <a:t>--instance-count 3 \</a:t>
            </a:r>
          </a:p>
          <a:p>
            <a:pPr lvl="1"/>
            <a:r>
              <a:rPr lang="en-US" sz="1400" b="0" i="0" u="none" strike="noStrike" baseline="0">
                <a:solidFill>
                  <a:srgbClr val="000000"/>
                </a:solidFill>
                <a:latin typeface="CourierPrime"/>
              </a:rPr>
              <a:t>--use-default-roles</a:t>
            </a:r>
            <a:endParaRPr lang="en-US" sz="1400"/>
          </a:p>
        </p:txBody>
      </p:sp>
    </p:spTree>
    <p:extLst>
      <p:ext uri="{BB962C8B-B14F-4D97-AF65-F5344CB8AC3E}">
        <p14:creationId xmlns:p14="http://schemas.microsoft.com/office/powerpoint/2010/main" val="22764387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err="1"/>
              <a:t>aws</a:t>
            </a:r>
            <a:r>
              <a:rPr lang="en-US" noProof="0"/>
              <a:t> </a:t>
            </a:r>
            <a:r>
              <a:rPr lang="en-US" noProof="0" err="1"/>
              <a:t>emr</a:t>
            </a:r>
            <a:r>
              <a:rPr lang="en-US" noProof="0"/>
              <a:t> create-cluster --auto-scaling-role </a:t>
            </a:r>
            <a:r>
              <a:rPr lang="en-US" noProof="0" err="1"/>
              <a:t>EMR_AutoScaling_DefaultRole</a:t>
            </a:r>
            <a:r>
              <a:rPr lang="en-US" noProof="0"/>
              <a:t> --termination-protected --applications Name=Hadoop Name=Hive Name=Hue Name=</a:t>
            </a:r>
            <a:r>
              <a:rPr lang="en-US" noProof="0" err="1"/>
              <a:t>JupyterEnterpriseGateway</a:t>
            </a:r>
            <a:r>
              <a:rPr lang="en-US" noProof="0"/>
              <a:t> Name=Spark --</a:t>
            </a:r>
            <a:r>
              <a:rPr lang="en-US" noProof="0" err="1"/>
              <a:t>ebs</a:t>
            </a:r>
            <a:r>
              <a:rPr lang="en-US" noProof="0"/>
              <a:t>-root-volume-size 10 --ec2-attributes '{"KeyName":"bigdata","InstanceProfile":"EMR_EC2_DefaultRole","SubnetId":"subnet-5fa2f912","EmrManagedSlaveSecurityGroup":"sg-07818b5690a50b3f1","EmrManagedMasterSecurityGroup":"sg-0e2f5550a2cb98f79"}' --service-role </a:t>
            </a:r>
            <a:r>
              <a:rPr lang="en-US" noProof="0" err="1"/>
              <a:t>EMR_DefaultRole</a:t>
            </a:r>
            <a:r>
              <a:rPr lang="en-US" noProof="0"/>
              <a:t> --enable-debugging --release-label emr-6.2.0 --log-</a:t>
            </a:r>
            <a:r>
              <a:rPr lang="en-US" noProof="0" err="1"/>
              <a:t>uri</a:t>
            </a:r>
            <a:r>
              <a:rPr lang="en-US" noProof="0"/>
              <a:t> 's3n://aws-logs-604905954159-us-east-1/</a:t>
            </a:r>
            <a:r>
              <a:rPr lang="en-US" noProof="0" err="1"/>
              <a:t>elasticmapreduce</a:t>
            </a:r>
            <a:r>
              <a:rPr lang="en-US" noProof="0"/>
              <a:t>/' --name '</a:t>
            </a:r>
            <a:r>
              <a:rPr lang="en-US" noProof="0" err="1"/>
              <a:t>BigData</a:t>
            </a:r>
            <a:r>
              <a:rPr lang="en-US" noProof="0"/>
              <a:t>' --instance-groups '[{"InstanceCount":1,"BidPrice":"OnDemandPrice","EbsConfiguration":{"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":{"SizeInGB":32,"VolumeType":"gp2"},"VolumesPerInstance":2}]},"InstanceGroupType":"MASTER","InstanceType":"m4.xlarge","Name":"Master - 1"},{"InstanceCount":1,"BidPrice":"OnDemandPrice","EbsConfiguration":{"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302</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a:t>Creating a cluster (it takes ~10 minutes)</a:t>
            </a:r>
          </a:p>
          <a:p>
            <a:pPr lvl="1"/>
            <a:r>
              <a:rPr lang="en-US" noProof="0"/>
              <a:t>A cluster cannot be stopped</a:t>
            </a:r>
          </a:p>
          <a:p>
            <a:pPr lvl="1"/>
            <a:r>
              <a:rPr lang="en-US" noProof="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303</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200894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a:latin typeface="CourierPrime"/>
              </a:rPr>
              <a:t>STARTING</a:t>
            </a:r>
            <a:r>
              <a:rPr lang="en-US" noProof="0"/>
              <a:t>: EMR provisions EC2 instances for each required instance </a:t>
            </a:r>
          </a:p>
          <a:p>
            <a:r>
              <a:rPr lang="en-US" noProof="0">
                <a:latin typeface="CourierPrime"/>
              </a:rPr>
              <a:t>BOOTSTRAPPING</a:t>
            </a:r>
            <a:r>
              <a:rPr lang="en-US" noProof="0"/>
              <a:t>: EMR runs actions that you specify on each instance</a:t>
            </a:r>
          </a:p>
          <a:p>
            <a:pPr lvl="1"/>
            <a:r>
              <a:rPr lang="en-US" noProof="0"/>
              <a:t>E.g., install custom applications and perform customizations</a:t>
            </a:r>
          </a:p>
          <a:p>
            <a:r>
              <a:rPr lang="en-US" noProof="0"/>
              <a:t>Amazon EMR installs the native applications</a:t>
            </a:r>
          </a:p>
          <a:p>
            <a:pPr lvl="1"/>
            <a:r>
              <a:rPr lang="en-US" noProof="0"/>
              <a:t>E.g., Hive, Hadoop, Spark, and so on</a:t>
            </a:r>
          </a:p>
          <a:p>
            <a:r>
              <a:rPr lang="en-US" noProof="0">
                <a:latin typeface="CourierPrime"/>
              </a:rPr>
              <a:t>RUNNING</a:t>
            </a:r>
            <a:r>
              <a:rPr lang="en-US" noProof="0"/>
              <a:t>: a step for the cluster is currently being run</a:t>
            </a:r>
          </a:p>
          <a:p>
            <a:pPr lvl="1"/>
            <a:r>
              <a:rPr lang="en-US" noProof="0"/>
              <a:t>Cluster sequentially runs any steps that you specified when you created the cluster</a:t>
            </a:r>
          </a:p>
          <a:p>
            <a:r>
              <a:rPr lang="en-US" noProof="0">
                <a:latin typeface="CourierPrime"/>
              </a:rPr>
              <a:t>WAITING</a:t>
            </a:r>
            <a:r>
              <a:rPr lang="en-US" noProof="0"/>
              <a:t>: after steps run successfully</a:t>
            </a:r>
          </a:p>
          <a:p>
            <a:r>
              <a:rPr lang="en-US" noProof="0">
                <a:latin typeface="CourierPrime"/>
              </a:rPr>
              <a:t>TERMINATING</a:t>
            </a:r>
            <a:r>
              <a:rPr lang="en-US" noProof="0"/>
              <a:t>: after manual shut down</a:t>
            </a:r>
          </a:p>
          <a:p>
            <a:pPr lvl="1"/>
            <a:r>
              <a:rPr lang="en-US" noProof="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304</a:t>
            </a:fld>
            <a:endParaRPr lang="it-IT"/>
          </a:p>
        </p:txBody>
      </p:sp>
    </p:spTree>
    <p:extLst>
      <p:ext uri="{BB962C8B-B14F-4D97-AF65-F5344CB8AC3E}">
        <p14:creationId xmlns:p14="http://schemas.microsoft.com/office/powerpoint/2010/main" val="3098366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 </a:t>
            </a:r>
            <a:r>
              <a:rPr lang="en-US" b="1" noProof="0"/>
              <a:t>step</a:t>
            </a:r>
            <a:r>
              <a:rPr lang="en-US" noProof="0"/>
              <a:t> is a user-defined unit of processing</a:t>
            </a:r>
          </a:p>
          <a:p>
            <a:pPr lvl="1"/>
            <a:r>
              <a:rPr lang="en-US" noProof="0"/>
              <a:t>E.g., one algorithm that manipulates the data</a:t>
            </a:r>
          </a:p>
          <a:p>
            <a:r>
              <a:rPr lang="en-US" noProof="0"/>
              <a:t>Step states</a:t>
            </a:r>
          </a:p>
          <a:p>
            <a:pPr lvl="1"/>
            <a:r>
              <a:rPr lang="en-US" noProof="0">
                <a:latin typeface="CourierPrime"/>
              </a:rPr>
              <a:t>PENDING:</a:t>
            </a:r>
            <a:r>
              <a:rPr lang="en-US" noProof="0"/>
              <a:t> The step is waiting to be run</a:t>
            </a:r>
          </a:p>
          <a:p>
            <a:pPr lvl="1"/>
            <a:r>
              <a:rPr lang="en-US" noProof="0">
                <a:latin typeface="CourierPrime"/>
              </a:rPr>
              <a:t>RUNNING: </a:t>
            </a:r>
            <a:r>
              <a:rPr lang="en-US" noProof="0"/>
              <a:t>The step is currently running</a:t>
            </a:r>
          </a:p>
          <a:p>
            <a:pPr lvl="1"/>
            <a:r>
              <a:rPr lang="en-US" noProof="0">
                <a:latin typeface="CourierPrime"/>
              </a:rPr>
              <a:t>COMPLETED:</a:t>
            </a:r>
            <a:r>
              <a:rPr lang="en-US" noProof="0"/>
              <a:t> The step completed successfully</a:t>
            </a:r>
          </a:p>
          <a:p>
            <a:pPr lvl="1"/>
            <a:r>
              <a:rPr lang="en-US" noProof="0">
                <a:latin typeface="CourierPrime"/>
              </a:rPr>
              <a:t>CANCELLED: </a:t>
            </a:r>
            <a:r>
              <a:rPr lang="en-US" noProof="0"/>
              <a:t>The step was cancelled before running because an earlier step failed</a:t>
            </a:r>
          </a:p>
          <a:p>
            <a:pPr lvl="1"/>
            <a:r>
              <a:rPr lang="en-US" noProof="0">
                <a:latin typeface="CourierPrime"/>
              </a:rPr>
              <a:t>FAILED: </a:t>
            </a:r>
            <a:r>
              <a:rPr lang="en-US" noProof="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305</a:t>
            </a:fld>
            <a:endParaRPr lang="it-IT"/>
          </a:p>
        </p:txBody>
      </p:sp>
    </p:spTree>
    <p:extLst>
      <p:ext uri="{BB962C8B-B14F-4D97-AF65-F5344CB8AC3E}">
        <p14:creationId xmlns:p14="http://schemas.microsoft.com/office/powerpoint/2010/main" val="34256249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306</a:t>
            </a:fld>
            <a:endParaRPr lang="it-IT"/>
          </a:p>
        </p:txBody>
      </p:sp>
    </p:spTree>
    <p:extLst>
      <p:ext uri="{BB962C8B-B14F-4D97-AF65-F5344CB8AC3E}">
        <p14:creationId xmlns:p14="http://schemas.microsoft.com/office/powerpoint/2010/main" val="16916511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307</a:t>
            </a:fld>
            <a:endParaRPr lang="it-IT"/>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308</a:t>
            </a:fld>
            <a:endParaRPr lang="it-IT"/>
          </a:p>
        </p:txBody>
      </p:sp>
    </p:spTree>
    <p:extLst>
      <p:ext uri="{BB962C8B-B14F-4D97-AF65-F5344CB8AC3E}">
        <p14:creationId xmlns:p14="http://schemas.microsoft.com/office/powerpoint/2010/main" val="38218671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309</a:t>
            </a:fld>
            <a:endParaRPr lang="it-IT"/>
          </a:p>
        </p:txBody>
      </p:sp>
    </p:spTree>
    <p:extLst>
      <p:ext uri="{BB962C8B-B14F-4D97-AF65-F5344CB8AC3E}">
        <p14:creationId xmlns:p14="http://schemas.microsoft.com/office/powerpoint/2010/main" val="1735154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dirty="0"/>
              <a:t>A data platform is a </a:t>
            </a:r>
            <a:r>
              <a:rPr lang="en-US" b="1" dirty="0"/>
              <a:t>centralized</a:t>
            </a:r>
            <a:r>
              <a:rPr lang="en-US" dirty="0"/>
              <a:t> infrastructure that facilitates the ingestion, storage, management, and exploitation of large volumes of heterogeneous data. It provides a collection of </a:t>
            </a:r>
            <a:r>
              <a:rPr lang="en-US" b="1" dirty="0"/>
              <a:t>independent</a:t>
            </a:r>
            <a:r>
              <a:rPr lang="en-US" dirty="0"/>
              <a:t> and </a:t>
            </a:r>
            <a:r>
              <a:rPr lang="en-US" b="1" dirty="0"/>
              <a:t>well-integrated</a:t>
            </a:r>
            <a:r>
              <a:rPr lang="en-US" dirty="0"/>
              <a:t> services meeting </a:t>
            </a:r>
            <a:r>
              <a:rPr lang="en-US" b="1" dirty="0"/>
              <a:t>end-to-end</a:t>
            </a:r>
            <a:r>
              <a:rPr lang="en-US" dirty="0"/>
              <a:t> data needs.</a:t>
            </a:r>
          </a:p>
          <a:p>
            <a:pPr lvl="1"/>
            <a:endParaRPr lang="en-US" b="1" dirty="0"/>
          </a:p>
          <a:p>
            <a:pPr lvl="1"/>
            <a:r>
              <a:rPr lang="en-US" b="1" dirty="0"/>
              <a:t>Centralized</a:t>
            </a:r>
            <a:r>
              <a:rPr lang="en-US" dirty="0"/>
              <a:t>: is conceptually a single and unified component</a:t>
            </a:r>
          </a:p>
          <a:p>
            <a:pPr lvl="1"/>
            <a:r>
              <a:rPr lang="en-US" b="1" dirty="0"/>
              <a:t>Independent</a:t>
            </a:r>
            <a:r>
              <a:rPr lang="en-US" dirty="0"/>
              <a:t>: a service is not coupled with any other</a:t>
            </a:r>
          </a:p>
          <a:p>
            <a:pPr lvl="1"/>
            <a:r>
              <a:rPr lang="en-US" b="1" dirty="0"/>
              <a:t>Well-integrated</a:t>
            </a:r>
            <a:r>
              <a:rPr lang="en-US" dirty="0"/>
              <a:t>: services have interfaces that enable easy and frictionless composition</a:t>
            </a:r>
          </a:p>
          <a:p>
            <a:pPr lvl="1"/>
            <a:r>
              <a:rPr lang="en-US" b="1" dirty="0"/>
              <a:t>End-to-end</a:t>
            </a:r>
            <a:r>
              <a:rPr lang="en-US" dirty="0"/>
              <a:t>: services cover the entire data life cycle</a:t>
            </a:r>
          </a:p>
          <a:p>
            <a:endParaRPr lang="en-US" noProof="0" dirty="0"/>
          </a:p>
          <a:p>
            <a:r>
              <a:rPr lang="en-US" noProof="0" dirty="0"/>
              <a:t>Rationale: relieve users from complexity of administration and provision</a:t>
            </a:r>
          </a:p>
          <a:p>
            <a:pPr lvl="1"/>
            <a:r>
              <a:rPr lang="en-US" noProof="0" dirty="0"/>
              <a:t>Not only technological skills, but also privacy, access control, etc.</a:t>
            </a:r>
          </a:p>
          <a:p>
            <a:pPr lvl="1"/>
            <a:r>
              <a:rPr lang="en-US" noProof="0" dirty="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310</a:t>
            </a:fld>
            <a:endParaRPr lang="it-IT"/>
          </a:p>
        </p:txBody>
      </p:sp>
    </p:spTree>
    <p:extLst>
      <p:ext uri="{BB962C8B-B14F-4D97-AF65-F5344CB8AC3E}">
        <p14:creationId xmlns:p14="http://schemas.microsoft.com/office/powerpoint/2010/main" val="199490090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err="1"/>
              <a:t>ssh</a:t>
            </a:r>
            <a:r>
              <a:rPr lang="en-US" noProof="0"/>
              <a:t> -</a:t>
            </a:r>
            <a:r>
              <a:rPr lang="en-US" noProof="0" err="1"/>
              <a:t>i</a:t>
            </a:r>
            <a:r>
              <a:rPr lang="en-US" noProof="0"/>
              <a:t> ~/</a:t>
            </a:r>
            <a:r>
              <a:rPr lang="en-US" noProof="0" err="1"/>
              <a:t>bigdata.pem</a:t>
            </a:r>
            <a:r>
              <a:rPr lang="en-US" noProof="0"/>
              <a:t> </a:t>
            </a:r>
            <a:r>
              <a:rPr lang="en-US" noProof="0">
                <a:hlinkClick r:id="rId2"/>
              </a:rPr>
              <a:t>hadoop@ec2-54-242-176-32.compute-1.amazonaws.com</a:t>
            </a:r>
            <a:endParaRPr lang="en-US" noProof="0"/>
          </a:p>
          <a:p>
            <a:r>
              <a:rPr lang="en-US" noProof="0" err="1"/>
              <a:t>sudo</a:t>
            </a:r>
            <a:r>
              <a:rPr lang="en-US" noProof="0"/>
              <a:t> yum install git -y</a:t>
            </a:r>
          </a:p>
          <a:p>
            <a:r>
              <a:rPr lang="en-US" noProof="0"/>
              <a:t>git clone </a:t>
            </a:r>
            <a:r>
              <a:rPr lang="en-US" noProof="0">
                <a:hlinkClick r:id="rId3"/>
              </a:rPr>
              <a:t>https://github.com/w4bo/spark-word-count.git</a:t>
            </a:r>
            <a:endParaRPr lang="en-US" noProof="0"/>
          </a:p>
          <a:p>
            <a:r>
              <a:rPr lang="en-US" noProof="0"/>
              <a:t>cd spark-word-count</a:t>
            </a:r>
          </a:p>
          <a:p>
            <a:r>
              <a:rPr lang="en-US" noProof="0"/>
              <a:t>./</a:t>
            </a:r>
            <a:r>
              <a:rPr lang="en-US" noProof="0" err="1"/>
              <a:t>gradlew</a:t>
            </a:r>
            <a:endParaRPr lang="en-US" noProof="0"/>
          </a:p>
          <a:p>
            <a:r>
              <a:rPr lang="en-US" noProof="0"/>
              <a:t>spark-submit --class </a:t>
            </a:r>
            <a:r>
              <a:rPr lang="en-US" noProof="0" err="1"/>
              <a:t>it.unibo.big.WordCount</a:t>
            </a:r>
            <a:r>
              <a:rPr lang="en-US" noProof="0"/>
              <a:t> build/libs/WordCount-all.jar</a:t>
            </a:r>
            <a:br>
              <a:rPr lang="en-US" noProof="0"/>
            </a:br>
            <a:r>
              <a:rPr lang="en-US" noProof="0"/>
              <a:t>                     s3://aws-bucket-bigdata2021/inferno.txt</a:t>
            </a:r>
            <a:endParaRPr lang="en-US" altLang="en-US" noProof="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311</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a:t>Connect using SSH</a:t>
            </a:r>
          </a:p>
          <a:p>
            <a:r>
              <a:rPr lang="en-US" noProof="0"/>
              <a:t>Install git</a:t>
            </a:r>
          </a:p>
          <a:p>
            <a:r>
              <a:rPr lang="en-US" noProof="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a:t>Connecting to Hue </a:t>
            </a:r>
          </a:p>
          <a:p>
            <a:pPr lvl="1"/>
            <a:r>
              <a:rPr lang="en-US" altLang="it-IT" noProof="0"/>
              <a:t>I.e., connecting to any HTTP interface hosted on the master node of a cluster</a:t>
            </a:r>
          </a:p>
          <a:p>
            <a:pPr lvl="0"/>
            <a:endParaRPr lang="en-US" altLang="it-IT" noProof="0"/>
          </a:p>
          <a:p>
            <a:pPr lvl="0"/>
            <a:r>
              <a:rPr lang="en-US" altLang="it-IT" noProof="0"/>
              <a:t>To view the Hue web user interface</a:t>
            </a:r>
          </a:p>
          <a:p>
            <a:pPr lvl="1"/>
            <a:r>
              <a:rPr lang="en-US" altLang="it-IT" noProof="0"/>
              <a:t>Set Up an SSH Tunnel to the Master Node Using Dynamic Port Forwarding</a:t>
            </a:r>
          </a:p>
          <a:p>
            <a:pPr lvl="1"/>
            <a:r>
              <a:rPr lang="en-US" altLang="it-IT" noProof="0"/>
              <a:t>Type the following address in your browser to open the Hue web interface</a:t>
            </a:r>
          </a:p>
          <a:p>
            <a:pPr lvl="2"/>
            <a:r>
              <a:rPr lang="en-US" altLang="it-IT" noProof="0">
                <a:hlinkClick r:id="rId2"/>
              </a:rPr>
              <a:t>http://master-public-DNS:8888</a:t>
            </a:r>
            <a:r>
              <a:rPr lang="en-US" altLang="it-IT" noProof="0"/>
              <a:t> </a:t>
            </a:r>
          </a:p>
          <a:p>
            <a:pPr lvl="2"/>
            <a:r>
              <a:rPr lang="en-US" altLang="it-IT" noProof="0"/>
              <a:t>Where master-public-DNS is the public DNS name of the master node</a:t>
            </a:r>
          </a:p>
          <a:p>
            <a:pPr lvl="1"/>
            <a:r>
              <a:rPr lang="en-US" altLang="it-IT" noProof="0"/>
              <a:t>If you are the administrator logging in for the first time</a:t>
            </a:r>
          </a:p>
          <a:p>
            <a:pPr lvl="2"/>
            <a:r>
              <a:rPr lang="en-US" altLang="it-IT" noProof="0"/>
              <a:t>Enter a username and password to create your Hue superuser account</a:t>
            </a:r>
          </a:p>
          <a:p>
            <a:pPr lvl="2"/>
            <a:r>
              <a:rPr lang="en-US" altLang="it-IT" noProof="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312</a:t>
            </a:fld>
            <a:endParaRPr lang="it-IT"/>
          </a:p>
        </p:txBody>
      </p:sp>
    </p:spTree>
    <p:extLst>
      <p:ext uri="{BB962C8B-B14F-4D97-AF65-F5344CB8AC3E}">
        <p14:creationId xmlns:p14="http://schemas.microsoft.com/office/powerpoint/2010/main" val="36028342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313</a:t>
            </a:fld>
            <a:endParaRPr lang="it-IT"/>
          </a:p>
        </p:txBody>
      </p:sp>
    </p:spTree>
    <p:extLst>
      <p:ext uri="{BB962C8B-B14F-4D97-AF65-F5344CB8AC3E}">
        <p14:creationId xmlns:p14="http://schemas.microsoft.com/office/powerpoint/2010/main" val="6543345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a:t>Set Up an SSH Tunnel</a:t>
            </a:r>
            <a:endParaRPr lang="en-US" noProof="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314</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315</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316</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317</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451905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Cluster migration - </a:t>
            </a:r>
            <a:r>
              <a:rPr lang="en-US" b="0" i="0" u="none" strike="noStrike" noProof="0">
                <a:effectLst/>
                <a:latin typeface="Helvetica" panose="020B0604020202020204" pitchFamily="34" charset="0"/>
              </a:rPr>
              <a:t>Based on a true story</a:t>
            </a:r>
            <a:r>
              <a:rPr lang="en-US" b="0" i="0" noProof="0">
                <a:effectLst/>
                <a:latin typeface="Helvetica" panose="020B0604020202020204" pitchFamily="34" charset="0"/>
              </a:rPr>
              <a:t>​</a:t>
            </a:r>
            <a:endParaRPr lang="en-US" b="0" i="0" noProof="0">
              <a:effectLst/>
            </a:endParaRPr>
          </a:p>
        </p:txBody>
      </p:sp>
    </p:spTree>
    <p:extLst>
      <p:ext uri="{BB962C8B-B14F-4D97-AF65-F5344CB8AC3E}">
        <p14:creationId xmlns:p14="http://schemas.microsoft.com/office/powerpoint/2010/main" val="42685207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a:t>Goals</a:t>
            </a:r>
          </a:p>
          <a:p>
            <a:pPr lvl="1"/>
            <a:r>
              <a:rPr lang="en-US" noProof="0"/>
              <a:t>Evaluating the costs for a cloud/on-premises data platform</a:t>
            </a:r>
          </a:p>
          <a:p>
            <a:pPr lvl="1"/>
            <a:r>
              <a:rPr lang="en-US" noProof="0"/>
              <a:t>Real-world case study</a:t>
            </a:r>
          </a:p>
          <a:p>
            <a:pPr lvl="1"/>
            <a:r>
              <a:rPr lang="en-US" noProof="0"/>
              <a:t>Fill in this table</a:t>
            </a:r>
          </a:p>
          <a:p>
            <a:pPr marL="457200" lvl="1" indent="0">
              <a:buNone/>
            </a:pPr>
            <a:endParaRPr lang="en-US" noProof="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319</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Lacking smart support to govern the complexity of data and transformations</a:t>
            </a:r>
          </a:p>
          <a:p>
            <a:pPr lvl="1"/>
            <a:r>
              <a:rPr lang="en-US" noProof="0"/>
              <a:t>Data transformations must be governed to prevent DP turning into a swamp</a:t>
            </a:r>
          </a:p>
          <a:p>
            <a:pPr lvl="2"/>
            <a:r>
              <a:rPr lang="en-US" noProof="0"/>
              <a:t>Amplified in data science, with data scientists prevailing data architects</a:t>
            </a:r>
          </a:p>
          <a:p>
            <a:pPr lvl="2"/>
            <a:r>
              <a:rPr lang="en-US" noProof="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320</a:t>
            </a:fld>
            <a:endParaRPr lang="it-IT"/>
          </a:p>
        </p:txBody>
      </p:sp>
    </p:spTree>
    <p:extLst>
      <p:ext uri="{BB962C8B-B14F-4D97-AF65-F5344CB8AC3E}">
        <p14:creationId xmlns:p14="http://schemas.microsoft.com/office/powerpoint/2010/main" val="302328121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a:p>
            <a:endParaRPr lang="en-US"/>
          </a:p>
          <a:p>
            <a:endParaRPr lang="en-US" noProof="0"/>
          </a:p>
          <a:p>
            <a:endParaRPr lang="en-US"/>
          </a:p>
          <a:p>
            <a:endParaRPr lang="en-US" noProof="0"/>
          </a:p>
          <a:p>
            <a:endParaRPr lang="en-US"/>
          </a:p>
          <a:p>
            <a:endParaRPr lang="en-US" noProof="0"/>
          </a:p>
          <a:p>
            <a:endParaRPr lang="en-US"/>
          </a:p>
          <a:p>
            <a:endParaRPr lang="en-US"/>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321</a:t>
            </a:fld>
            <a:endParaRPr lang="en-US"/>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322</a:t>
            </a:fld>
            <a:endParaRPr lang="it-IT"/>
          </a:p>
        </p:txBody>
      </p:sp>
    </p:spTree>
    <p:extLst>
      <p:ext uri="{BB962C8B-B14F-4D97-AF65-F5344CB8AC3E}">
        <p14:creationId xmlns:p14="http://schemas.microsoft.com/office/powerpoint/2010/main" val="322532372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Hardware</a:t>
            </a:r>
          </a:p>
          <a:p>
            <a:endParaRPr lang="en-US" noProof="0"/>
          </a:p>
          <a:p>
            <a:endParaRPr lang="en-US" noProof="0"/>
          </a:p>
          <a:p>
            <a:endParaRPr lang="en-US" noProof="0"/>
          </a:p>
          <a:p>
            <a:endParaRPr lang="en-US" noProof="0"/>
          </a:p>
          <a:p>
            <a:endParaRPr lang="en-US" noProof="0"/>
          </a:p>
          <a:p>
            <a:endParaRPr lang="en-US" noProof="0"/>
          </a:p>
          <a:p>
            <a:endParaRPr lang="en-US" noProof="0"/>
          </a:p>
          <a:p>
            <a:r>
              <a:rPr lang="en-US" noProof="0"/>
              <a:t>Software</a:t>
            </a:r>
          </a:p>
          <a:p>
            <a:pPr lvl="1"/>
            <a:r>
              <a:rPr lang="en-US" noProof="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lshw -short -C cpu</a:t>
            </a:r>
          </a:p>
          <a:p>
            <a:pPr algn="l"/>
            <a:r>
              <a:rPr lang="en-US" sz="1400" b="0" i="0" u="none" strike="noStrike" baseline="0">
                <a:solidFill>
                  <a:srgbClr val="000000"/>
                </a:solidFill>
                <a:latin typeface="CourierPrime"/>
              </a:rPr>
              <a:t>lshw -short -C memory</a:t>
            </a:r>
          </a:p>
          <a:p>
            <a:pPr algn="l"/>
            <a:r>
              <a:rPr lang="en-US" sz="1400" b="0" i="0" u="none" strike="noStrike" baseline="0">
                <a:solidFill>
                  <a:srgbClr val="000000"/>
                </a:solidFill>
                <a:latin typeface="CourierPrime"/>
              </a:rPr>
              <a:t>lshw -short -C disk</a:t>
            </a:r>
            <a:endParaRPr lang="it-IT" sz="140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a:latin typeface="Helvetica" panose="020B0604020202020204" pitchFamily="34" charset="0"/>
                <a:cs typeface="Helvetica" panose="020B0604020202020204" pitchFamily="34" charset="0"/>
              </a:rPr>
              <a:t>8 CPUs (144 total) </a:t>
            </a:r>
          </a:p>
          <a:p>
            <a:pPr lvl="1"/>
            <a:r>
              <a:rPr lang="pt-BR" sz="1400">
                <a:latin typeface="Helvetica" panose="020B0604020202020204" pitchFamily="34" charset="0"/>
                <a:cs typeface="Helvetica" panose="020B0604020202020204" pitchFamily="34" charset="0"/>
              </a:rPr>
              <a:t>- Intel(R) Core(TM) i7-8700 CPU @ 3.20GHz</a:t>
            </a:r>
            <a:endParaRPr lang="en-US" sz="1400">
              <a:latin typeface="Helvetica" panose="020B0604020202020204" pitchFamily="34" charset="0"/>
              <a:cs typeface="Helvetica" panose="020B0604020202020204" pitchFamily="34" charset="0"/>
            </a:endParaRPr>
          </a:p>
          <a:p>
            <a:r>
              <a:rPr lang="en-US" sz="1400">
                <a:latin typeface="Helvetica" panose="020B0604020202020204" pitchFamily="34" charset="0"/>
                <a:cs typeface="Helvetica" panose="020B0604020202020204" pitchFamily="34" charset="0"/>
              </a:rPr>
              <a:t>32GB RAM (576GB total) </a:t>
            </a:r>
          </a:p>
          <a:p>
            <a:pPr lvl="1"/>
            <a:r>
              <a:rPr lang="en-US" sz="1400">
                <a:latin typeface="Helvetica" panose="020B0604020202020204" pitchFamily="34" charset="0"/>
                <a:cs typeface="Helvetica" panose="020B0604020202020204" pitchFamily="34" charset="0"/>
              </a:rPr>
              <a:t>- 2 x 16GB DIMM DDR4 2666 MHz</a:t>
            </a:r>
          </a:p>
          <a:p>
            <a:r>
              <a:rPr lang="en-US" sz="1400">
                <a:latin typeface="Helvetica" panose="020B0604020202020204" pitchFamily="34" charset="0"/>
                <a:cs typeface="Helvetica" panose="020B0604020202020204" pitchFamily="34" charset="0"/>
              </a:rPr>
              <a:t>12TB HDD Disk (216TB total)</a:t>
            </a:r>
          </a:p>
          <a:p>
            <a:pPr lvl="1"/>
            <a:r>
              <a:rPr lang="en-US" sz="140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Hardware cost</a:t>
            </a:r>
            <a:r>
              <a:rPr lang="en-US" noProof="0"/>
              <a:t>: ?</a:t>
            </a:r>
          </a:p>
          <a:p>
            <a:pPr lvl="1"/>
            <a:r>
              <a:rPr lang="en-US" noProof="0"/>
              <a:t>Refer to </a:t>
            </a:r>
            <a:r>
              <a:rPr lang="en-US" noProof="0">
                <a:hlinkClick r:id="rId2"/>
              </a:rPr>
              <a:t>https://www.rect.coreto-europe.com/en/search.html?clearsearch=1</a:t>
            </a:r>
            <a:r>
              <a:rPr lang="en-US" noProof="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a:t>Hardware cost </a:t>
            </a:r>
            <a:r>
              <a:rPr lang="en-US" noProof="0">
                <a:solidFill>
                  <a:srgbClr val="FF5050"/>
                </a:solidFill>
              </a:rPr>
              <a:t>(up to Mar 05, 2021): </a:t>
            </a:r>
            <a:r>
              <a:rPr lang="en-US" noProof="0"/>
              <a:t>1767€ x 18 = 31806€</a:t>
            </a:r>
          </a:p>
          <a:p>
            <a:pPr lvl="1"/>
            <a:r>
              <a:rPr lang="en-US" noProof="0"/>
              <a:t>Amortization over 3 years (i.e., </a:t>
            </a:r>
            <a:r>
              <a:rPr lang="en-US" noProof="0">
                <a:solidFill>
                  <a:srgbClr val="FF5050"/>
                </a:solidFill>
              </a:rPr>
              <a:t>10602€/year</a:t>
            </a:r>
            <a:r>
              <a:rPr lang="en-US" noProof="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325</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a:hlinkClick r:id="rId3"/>
              </a:rPr>
              <a:t>https://www.rect.coreto-europe.com/en</a:t>
            </a:r>
            <a:r>
              <a:rPr lang="en-US" noProof="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a:solidFill>
                            <a:srgbClr val="FF0000"/>
                          </a:solidFill>
                          <a:latin typeface="NimbusSanL-Regu"/>
                        </a:rPr>
                        <a:t>10602</a:t>
                      </a:r>
                      <a:r>
                        <a:rPr lang="en-US" sz="1600" b="0" i="0" u="none" strike="noStrike" baseline="0" noProof="0">
                          <a:solidFill>
                            <a:srgbClr val="FF0000"/>
                          </a:solidFill>
                          <a:latin typeface="TeX-feymr10"/>
                        </a:rPr>
                        <a:t>€</a:t>
                      </a:r>
                      <a:r>
                        <a:rPr lang="en-US" sz="1600" b="0" i="0" u="none" strike="noStrike" baseline="0" noProof="0">
                          <a:solidFill>
                            <a:srgbClr val="FF0000"/>
                          </a:solidFill>
                          <a:latin typeface="NimbusSanL-Regu"/>
                        </a:rPr>
                        <a:t>/year</a:t>
                      </a:r>
                      <a:endParaRPr lang="en-US" sz="1600" noProof="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endParaRPr lang="en-US" noProof="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326</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r>
              <a:rPr lang="en-US" noProof="0">
                <a:solidFill>
                  <a:srgbClr val="FF0000"/>
                </a:solidFill>
              </a:rPr>
              <a:t>(up to 2020): 0€</a:t>
            </a:r>
          </a:p>
          <a:p>
            <a:pPr lvl="1"/>
            <a:r>
              <a:rPr lang="en-US" noProof="0"/>
              <a:t>Free Cloudera Management System</a:t>
            </a:r>
          </a:p>
          <a:p>
            <a:pPr lvl="1"/>
            <a:r>
              <a:rPr lang="en-US" noProof="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FF0000"/>
                          </a:solidFill>
                          <a:latin typeface="Helvetica" panose="020B0604020202020204" pitchFamily="34" charset="0"/>
                          <a:cs typeface="Helvetica" panose="020B0604020202020204" pitchFamily="34" charset="0"/>
                        </a:rPr>
                        <a:t>0€</a:t>
                      </a:r>
                      <a:endParaRPr lang="en-US" sz="160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 </a:t>
            </a:r>
            <a:r>
              <a:rPr lang="en-US" noProof="0">
                <a:solidFill>
                  <a:srgbClr val="FF0000"/>
                </a:solidFill>
              </a:rPr>
              <a:t>(up to Mar 05, 2021): 10000€/year x 18 = 180000€/year</a:t>
            </a:r>
          </a:p>
          <a:p>
            <a:pPr lvl="1"/>
            <a:r>
              <a:rPr lang="en-US" noProof="0"/>
              <a:t>Cloudera is no more free, 10K€ per node</a:t>
            </a:r>
          </a:p>
          <a:p>
            <a:pPr lvl="1"/>
            <a:r>
              <a:rPr lang="en-US" noProof="0">
                <a:hlinkClick r:id="rId2"/>
              </a:rPr>
              <a:t>https://www.cloudera.com/products/pricing.html#private-cloud-services</a:t>
            </a:r>
            <a:endParaRPr lang="en-US" noProof="0"/>
          </a:p>
          <a:p>
            <a:pPr lvl="1"/>
            <a:r>
              <a:rPr lang="en-US" noProof="0">
                <a:hlinkClick r:id="rId3"/>
              </a:rPr>
              <a:t>https://www.cloudera.com/products/pricing/product-features.html</a:t>
            </a:r>
            <a:endParaRPr lang="en-US" noProof="0"/>
          </a:p>
          <a:p>
            <a:pPr lvl="1"/>
            <a:r>
              <a:rPr lang="en-US" noProof="0"/>
              <a:t>No license for research purpose</a:t>
            </a:r>
          </a:p>
          <a:p>
            <a:r>
              <a:rPr lang="en-US" i="1" noProof="0"/>
              <a:t>“Houston we’ve had a problem!”</a:t>
            </a:r>
          </a:p>
          <a:p>
            <a:pPr lvl="1"/>
            <a:r>
              <a:rPr lang="en-US" noProof="0"/>
              <a:t>We cannot update/extend the cluster anymore</a:t>
            </a:r>
          </a:p>
          <a:p>
            <a:pPr lvl="1"/>
            <a:r>
              <a:rPr lang="en-US" noProof="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Moving a Hadoop cluster to the cloud (we only consider AWS)</a:t>
            </a:r>
          </a:p>
          <a:p>
            <a:pPr lvl="1"/>
            <a:r>
              <a:rPr lang="en-US" noProof="0"/>
              <a:t>AWS price calculator </a:t>
            </a:r>
            <a:r>
              <a:rPr lang="en-US" noProof="0">
                <a:hlinkClick r:id="rId2"/>
              </a:rPr>
              <a:t>https://calculator.aws/#/estimate</a:t>
            </a:r>
            <a:endParaRPr lang="en-US" noProof="0"/>
          </a:p>
          <a:p>
            <a:r>
              <a:rPr lang="en-US" noProof="0"/>
              <a:t>How do we start?</a:t>
            </a:r>
          </a:p>
          <a:p>
            <a:pPr lvl="1"/>
            <a:r>
              <a:rPr lang="en-US" noProof="0"/>
              <a:t>We have already defined the hardware and the software stack</a:t>
            </a:r>
          </a:p>
          <a:p>
            <a:pPr lvl="1"/>
            <a:r>
              <a:rPr lang="en-US" noProof="0"/>
              <a:t>Start with coarse tuning, identify the dominating costs first</a:t>
            </a:r>
          </a:p>
          <a:p>
            <a:pPr lvl="2"/>
            <a:r>
              <a:rPr lang="en-US" noProof="0"/>
              <a:t>Is it computing, storage, or processing?</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a:p>
        </p:txBody>
      </p:sp>
    </p:spTree>
    <p:extLst>
      <p:ext uri="{BB962C8B-B14F-4D97-AF65-F5344CB8AC3E}">
        <p14:creationId xmlns:p14="http://schemas.microsoft.com/office/powerpoint/2010/main" val="126895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Migrating the cluster as-is: ?</a:t>
            </a:r>
          </a:p>
          <a:p>
            <a:pPr lvl="1"/>
            <a:r>
              <a:rPr lang="en-US" noProof="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a:p>
            <a:endParaRPr lang="en-US" dirty="0"/>
          </a:p>
          <a:p>
            <a:r>
              <a:rPr lang="en-US" noProof="0" dirty="0"/>
              <a:t>Prices change over the year</a:t>
            </a:r>
            <a:endParaRPr lang="en-US" dirty="0"/>
          </a:p>
          <a:p>
            <a:pPr lvl="1"/>
            <a:r>
              <a:rPr lang="en-US" b="0" i="0" u="none" strike="noStrike" baseline="0" noProof="0" dirty="0">
                <a:latin typeface="NimbusSanL-Regu"/>
              </a:rPr>
              <a:t>In 2022, 162000$/year</a:t>
            </a:r>
            <a:endParaRPr lang="en-US" noProof="0" dirty="0"/>
          </a:p>
          <a:p>
            <a:pPr lvl="1"/>
            <a:r>
              <a:rPr lang="en-US" b="0" i="0" u="none" strike="noStrike" baseline="0" noProof="0" dirty="0">
                <a:latin typeface="NimbusSanL-Regu"/>
              </a:rPr>
              <a:t>In 2023, 146000$/year</a:t>
            </a:r>
            <a:endParaRPr lang="en-US" noProof="0" dirty="0"/>
          </a:p>
          <a:p>
            <a:endParaRPr lang="en-US" noProof="0"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a:hlinkClick r:id="rId3"/>
              </a:rPr>
              <a:t>https://calculator.aws/#/estimate?id=7757afffccc3cafdcfdeb212b74623ef02ed5a36</a:t>
            </a:r>
            <a:r>
              <a:rPr lang="en-US" noProof="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a:solidFill>
                            <a:srgbClr val="FF0000"/>
                          </a:solidFill>
                          <a:latin typeface="NimbusSanL-Regu"/>
                        </a:rPr>
                        <a:t>162000$/year</a:t>
                      </a:r>
                      <a:endParaRPr lang="en-US" sz="160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Pay attention to the region</a:t>
            </a:r>
          </a:p>
          <a:p>
            <a:pPr lvl="1"/>
            <a:r>
              <a:rPr lang="en-US" noProof="0"/>
              <a:t>Different regions, different prices</a:t>
            </a:r>
          </a:p>
          <a:p>
            <a:pPr lvl="1"/>
            <a:r>
              <a:rPr lang="en-US" noProof="0"/>
              <a:t>Different regions, different services</a:t>
            </a:r>
          </a:p>
          <a:p>
            <a:pPr lvl="1"/>
            <a:r>
              <a:rPr lang="en-US" noProof="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It makes no sense to move the cluster as-is</a:t>
            </a:r>
          </a:p>
          <a:p>
            <a:pPr lvl="1"/>
            <a:r>
              <a:rPr lang="en-US" noProof="0"/>
              <a:t>More machines ensure better (on-prem) scalability but higher costs</a:t>
            </a:r>
          </a:p>
          <a:p>
            <a:r>
              <a:rPr lang="en-US" noProof="0"/>
              <a:t>How do we proceed with the migration?</a:t>
            </a:r>
          </a:p>
          <a:p>
            <a:pPr lvl="1"/>
            <a:r>
              <a:rPr lang="en-US" noProof="0"/>
              <a:t>We need minimum software requirements</a:t>
            </a:r>
          </a:p>
          <a:p>
            <a:pPr lvl="1"/>
            <a:r>
              <a:rPr lang="en-US" noProof="0"/>
              <a:t>Try to achieve the smallest migration impact</a:t>
            </a:r>
          </a:p>
          <a:p>
            <a:pPr lvl="2"/>
            <a:r>
              <a:rPr lang="en-US" noProof="0"/>
              <a:t>Find the most similar cloud-based solution to a Hadoop cluster</a:t>
            </a:r>
          </a:p>
          <a:p>
            <a:pPr lvl="2"/>
            <a:r>
              <a:rPr lang="en-US" noProof="0"/>
              <a:t>Rethink applications (later) when you got the know-how</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a:p>
        </p:txBody>
      </p:sp>
    </p:spTree>
    <p:extLst>
      <p:ext uri="{BB962C8B-B14F-4D97-AF65-F5344CB8AC3E}">
        <p14:creationId xmlns:p14="http://schemas.microsoft.com/office/powerpoint/2010/main" val="11600814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a:t>HDFS</a:t>
            </a:r>
          </a:p>
          <a:p>
            <a:pPr lvl="1"/>
            <a:r>
              <a:rPr lang="en-US" noProof="0"/>
              <a:t>How much durability do we need?</a:t>
            </a:r>
          </a:p>
          <a:p>
            <a:pPr lvl="2"/>
            <a:r>
              <a:rPr lang="en-US" noProof="0"/>
              <a:t>HP</a:t>
            </a:r>
            <a:r>
              <a:rPr lang="en-US" baseline="-25000" noProof="0"/>
              <a:t>0</a:t>
            </a:r>
            <a:r>
              <a:rPr lang="en-US" noProof="0"/>
              <a:t>: three replicas (we stick to this)</a:t>
            </a:r>
          </a:p>
          <a:p>
            <a:pPr lvl="2"/>
            <a:r>
              <a:rPr lang="en-US" noProof="0"/>
              <a:t>HP</a:t>
            </a:r>
            <a:r>
              <a:rPr lang="en-US" baseline="-25000" noProof="0"/>
              <a:t>1</a:t>
            </a:r>
            <a:r>
              <a:rPr lang="en-US" noProof="0"/>
              <a:t>: decrease replicas for cold data</a:t>
            </a:r>
          </a:p>
          <a:p>
            <a:pPr lvl="2"/>
            <a:r>
              <a:rPr lang="en-US" noProof="0"/>
              <a:t>HP</a:t>
            </a:r>
            <a:r>
              <a:rPr lang="en-US" baseline="-25000" noProof="0"/>
              <a:t>2</a:t>
            </a:r>
            <a:r>
              <a:rPr lang="en-US" noProof="0"/>
              <a:t>: move cold data to glacier or delete id</a:t>
            </a:r>
          </a:p>
          <a:p>
            <a:pPr lvl="2"/>
            <a:r>
              <a:rPr lang="en-US" noProof="0"/>
              <a:t>...</a:t>
            </a:r>
          </a:p>
          <a:p>
            <a:r>
              <a:rPr lang="en-US" b="1" noProof="0"/>
              <a:t>HBase</a:t>
            </a:r>
            <a:r>
              <a:rPr lang="en-US" noProof="0"/>
              <a:t> has marginal effects on the pricing (100GB &lt;&lt; 50TB)</a:t>
            </a:r>
          </a:p>
          <a:p>
            <a:pPr lvl="1"/>
            <a:r>
              <a:rPr lang="en-US" noProof="0"/>
              <a:t>For simplicity, we can omit it</a:t>
            </a:r>
          </a:p>
          <a:p>
            <a:r>
              <a:rPr lang="en-US" b="1" noProof="0"/>
              <a:t>Overall</a:t>
            </a:r>
            <a:r>
              <a:rPr lang="en-US" noProof="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a:p>
        </p:txBody>
      </p:sp>
    </p:spTree>
    <p:extLst>
      <p:ext uri="{BB962C8B-B14F-4D97-AF65-F5344CB8AC3E}">
        <p14:creationId xmlns:p14="http://schemas.microsoft.com/office/powerpoint/2010/main" val="1273886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Processing takes place each time that ESA provides a satellite image</a:t>
            </a:r>
          </a:p>
          <a:p>
            <a:pPr lvl="1"/>
            <a:r>
              <a:rPr lang="en-US" noProof="0"/>
              <a:t>Some days no images are available</a:t>
            </a:r>
          </a:p>
          <a:p>
            <a:pPr lvl="1"/>
            <a:r>
              <a:rPr lang="en-US" noProof="0"/>
              <a:t>Some days up to 10 images are available</a:t>
            </a:r>
          </a:p>
          <a:p>
            <a:pPr lvl="1"/>
            <a:r>
              <a:rPr lang="en-US" noProof="0"/>
              <a:t>Spark jobs are always executed with the same parameters</a:t>
            </a:r>
          </a:p>
          <a:p>
            <a:r>
              <a:rPr lang="en-US" b="1" noProof="0"/>
              <a:t>Image processing</a:t>
            </a:r>
          </a:p>
          <a:p>
            <a:pPr lvl="1"/>
            <a:r>
              <a:rPr lang="en-US" noProof="0"/>
              <a:t>4 machines, 2 cores, 10GB RAM at least</a:t>
            </a:r>
          </a:p>
          <a:p>
            <a:r>
              <a:rPr lang="en-US" b="1" noProof="0"/>
              <a:t>Weather processing</a:t>
            </a:r>
            <a:r>
              <a:rPr lang="en-US" noProof="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560009200"/>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0070C0"/>
                          </a:solidFill>
                          <a:latin typeface="Helvetica" panose="020B0604020202020204" pitchFamily="34" charset="0"/>
                          <a:cs typeface="Helvetica" panose="020B0604020202020204" pitchFamily="34" charset="0"/>
                        </a:rPr>
                        <a:t>100000€/year</a:t>
                      </a:r>
                      <a:endParaRPr lang="en-US" sz="160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701099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a:p>
        </p:txBody>
      </p:sp>
    </p:spTree>
    <p:extLst>
      <p:ext uri="{BB962C8B-B14F-4D97-AF65-F5344CB8AC3E}">
        <p14:creationId xmlns:p14="http://schemas.microsoft.com/office/powerpoint/2010/main" val="515357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a:t>Data provenance</a:t>
            </a:r>
          </a:p>
          <a:p>
            <a:pPr lvl="1"/>
            <a:r>
              <a:rPr lang="en-US" noProof="0"/>
              <a:t>Compression</a:t>
            </a:r>
          </a:p>
          <a:p>
            <a:pPr lvl="1"/>
            <a:r>
              <a:rPr lang="en-US" noProof="0"/>
              <a:t>Data profiling</a:t>
            </a:r>
          </a:p>
          <a:p>
            <a:pPr lvl="1"/>
            <a:r>
              <a:rPr lang="en-US" noProof="0"/>
              <a:t>Entity resolution</a:t>
            </a:r>
          </a:p>
          <a:p>
            <a:pPr lvl="1"/>
            <a:r>
              <a:rPr lang="en-US" noProof="0"/>
              <a:t>Data versioning</a:t>
            </a:r>
          </a:p>
          <a:p>
            <a:pPr lvl="1"/>
            <a:r>
              <a:rPr lang="en-US" noProof="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solidFill>
                  <a:srgbClr val="FF5050"/>
                </a:solidFill>
              </a:rPr>
              <a:t>AWS Storage</a:t>
            </a:r>
          </a:p>
          <a:p>
            <a:endParaRPr lang="en-US" noProof="0"/>
          </a:p>
          <a:p>
            <a:r>
              <a:rPr lang="en-US" noProof="0"/>
              <a:t>HDFS on EC2</a:t>
            </a:r>
          </a:p>
          <a:p>
            <a:pPr lvl="1"/>
            <a:r>
              <a:rPr lang="en-US" noProof="0"/>
              <a:t>Heavy price</a:t>
            </a:r>
          </a:p>
          <a:p>
            <a:pPr lvl="1"/>
            <a:r>
              <a:rPr lang="en-US" noProof="0"/>
              <a:t>Machine must be always on to guarantee data persistency</a:t>
            </a:r>
          </a:p>
          <a:p>
            <a:pPr lvl="1"/>
            <a:r>
              <a:rPr lang="en-US" noProof="0"/>
              <a:t>Data locality</a:t>
            </a:r>
          </a:p>
          <a:p>
            <a:r>
              <a:rPr lang="en-US" noProof="0"/>
              <a:t>S3</a:t>
            </a:r>
          </a:p>
          <a:p>
            <a:pPr lvl="1"/>
            <a:r>
              <a:rPr lang="en-US" noProof="0"/>
              <a:t>Much cheaper</a:t>
            </a:r>
          </a:p>
          <a:p>
            <a:pPr lvl="1"/>
            <a:r>
              <a:rPr lang="en-US" noProof="0"/>
              <a:t>Does not require machines for data storage</a:t>
            </a:r>
          </a:p>
          <a:p>
            <a:pPr lvl="1"/>
            <a:r>
              <a:rPr lang="en-US" noProof="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340</a:t>
            </a:fld>
            <a:endParaRPr lang="it-IT"/>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a:t>
            </a:r>
          </a:p>
          <a:p>
            <a:endParaRPr lang="en-US" noProof="0"/>
          </a:p>
          <a:p>
            <a:r>
              <a:rPr lang="en-US" noProof="0"/>
              <a:t>Given the software requirements, we need</a:t>
            </a:r>
          </a:p>
          <a:p>
            <a:pPr lvl="1"/>
            <a:r>
              <a:rPr lang="en-US" noProof="0"/>
              <a:t>1 x Master Node (to manage the cluster)</a:t>
            </a:r>
            <a:br>
              <a:rPr lang="en-US" noProof="0"/>
            </a:br>
            <a:r>
              <a:rPr lang="en-US" noProof="0"/>
              <a:t>1 x Core node (with HDFS/EBS)</a:t>
            </a:r>
          </a:p>
          <a:p>
            <a:pPr lvl="1"/>
            <a:r>
              <a:rPr lang="en-US" noProof="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14710€/year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on demand (task node): 174.83€</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14710€/year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13445€/year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spot (task node): 69.55€</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13445€/year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a:effectLst/>
                          <a:latin typeface="Helvetica" panose="020B0604020202020204" pitchFamily="34" charset="0"/>
                          <a:cs typeface="Helvetica" panose="020B0604020202020204" pitchFamily="34" charset="0"/>
                        </a:rPr>
                        <a:t>Machine uptime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Storage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Software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Feasible?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Cost per year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~36K€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 but still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~18K€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ISH: repetitive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~14K€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Summing up</a:t>
            </a:r>
          </a:p>
          <a:p>
            <a:pPr lvl="1"/>
            <a:r>
              <a:rPr lang="en-US" noProof="0"/>
              <a:t>We estimated the cluster costs</a:t>
            </a:r>
          </a:p>
          <a:p>
            <a:pPr lvl="2"/>
            <a:r>
              <a:rPr lang="en-US" noProof="0"/>
              <a:t>On-premises solution with 18 machines: no go</a:t>
            </a:r>
          </a:p>
          <a:p>
            <a:pPr lvl="2"/>
            <a:r>
              <a:rPr lang="en-US" noProof="0"/>
              <a:t>Cloud solution with 18 EC2 instances: no go</a:t>
            </a:r>
          </a:p>
          <a:p>
            <a:pPr lvl="1"/>
            <a:r>
              <a:rPr lang="en-US" noProof="0"/>
              <a:t>We reduced the solution based on software requirements</a:t>
            </a:r>
          </a:p>
          <a:p>
            <a:pPr lvl="2"/>
            <a:r>
              <a:rPr lang="en-US" noProof="0"/>
              <a:t>On-premises solution with 4 machines: no go</a:t>
            </a:r>
          </a:p>
          <a:p>
            <a:pPr lvl="2"/>
            <a:r>
              <a:rPr lang="en-US" noProof="0"/>
              <a:t>Cloud solution with 4 EC2 instances: no go, we miss the software configuration</a:t>
            </a:r>
          </a:p>
          <a:p>
            <a:pPr lvl="1"/>
            <a:r>
              <a:rPr lang="en-US" noProof="0"/>
              <a:t>We moved the cluster to AWS EMR + spot instances + S3 storage</a:t>
            </a:r>
          </a:p>
          <a:p>
            <a:r>
              <a:rPr lang="en-US" noProof="0"/>
              <a:t>Can we do better? </a:t>
            </a:r>
          </a:p>
          <a:p>
            <a:pPr lvl="1"/>
            <a:r>
              <a:rPr lang="en-US" noProof="0"/>
              <a:t>Pick ad-hoc cloud services (AWS Lambda e AWS Batch)</a:t>
            </a:r>
          </a:p>
          <a:p>
            <a:pPr lvl="1"/>
            <a:r>
              <a:rPr lang="en-US" noProof="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a:p>
        </p:txBody>
      </p:sp>
    </p:spTree>
    <p:extLst>
      <p:ext uri="{BB962C8B-B14F-4D97-AF65-F5344CB8AC3E}">
        <p14:creationId xmlns:p14="http://schemas.microsoft.com/office/powerpoint/2010/main" val="9340644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346</a:t>
            </a:fld>
            <a:endParaRPr lang="it-IT"/>
          </a:p>
        </p:txBody>
      </p:sp>
    </p:spTree>
    <p:extLst>
      <p:ext uri="{BB962C8B-B14F-4D97-AF65-F5344CB8AC3E}">
        <p14:creationId xmlns:p14="http://schemas.microsoft.com/office/powerpoint/2010/main" val="18231550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a:t>Project description</a:t>
            </a:r>
          </a:p>
          <a:p>
            <a:pPr marL="457200" lvl="1" indent="0">
              <a:buNone/>
            </a:pPr>
            <a:endParaRPr lang="en-US" sz="1400" i="1" noProof="0"/>
          </a:p>
          <a:p>
            <a:pPr marL="457200" lvl="1" indent="0">
              <a:buNone/>
            </a:pPr>
            <a:r>
              <a:rPr lang="en-US" sz="1400" i="1" noProof="0"/>
              <a:t>The increased use of pesticides and </a:t>
            </a:r>
            <a:r>
              <a:rPr lang="en-US" sz="1400" i="1" noProof="0" err="1"/>
              <a:t>fertilisers</a:t>
            </a:r>
            <a:r>
              <a:rPr lang="en-US" sz="1400" i="1" noProof="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err="1"/>
              <a:t>transfered</a:t>
            </a:r>
            <a:r>
              <a:rPr lang="en-US" sz="1400" i="1" noProof="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347</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39261622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a:t>Which requirements do you foresee?</a:t>
            </a:r>
          </a:p>
          <a:p>
            <a:endParaRPr lang="en-US" noProof="0"/>
          </a:p>
          <a:p>
            <a:r>
              <a:rPr lang="en-US" noProof="0"/>
              <a:t>Can we define a tentative (service) architecture for the WeLASER project?</a:t>
            </a:r>
          </a:p>
          <a:p>
            <a:endParaRPr lang="en-US" noProof="0"/>
          </a:p>
          <a:p>
            <a:r>
              <a:rPr lang="en-US" noProof="0"/>
              <a:t>Assumptions</a:t>
            </a:r>
          </a:p>
          <a:p>
            <a:pPr lvl="1"/>
            <a:r>
              <a:rPr lang="en-US" noProof="0"/>
              <a:t>Do not consider the collection of weed/crop images &amp; training/deploying of the CV algorithm</a:t>
            </a:r>
          </a:p>
          <a:p>
            <a:endParaRPr lang="en-US" noProof="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22460404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a:solidFill>
                      <a:srgbClr val="0070C0"/>
                    </a:solidFill>
                  </a:rPr>
                  <a:t>8 cameras on the field</a:t>
                </a:r>
                <a:r>
                  <a:rPr lang="en-US" sz="1600" noProof="0"/>
                  <a:t>, average image size 3MB; two services:</a:t>
                </a:r>
              </a:p>
              <a:p>
                <a:pPr lvl="2"/>
                <a:r>
                  <a:rPr lang="en-US" sz="1400" noProof="0">
                    <a:solidFill>
                      <a:srgbClr val="FF5050"/>
                    </a:solidFill>
                  </a:rPr>
                  <a:t>Alerting</a:t>
                </a:r>
                <a:r>
                  <a:rPr lang="en-US" sz="1400" noProof="0"/>
                  <a:t>: a camera sends an image when </a:t>
                </a:r>
                <a:r>
                  <a:rPr lang="en-US" sz="1400" noProof="0" err="1"/>
                  <a:t>smt</a:t>
                </a:r>
                <a:r>
                  <a:rPr lang="en-US" sz="1400" noProof="0"/>
                  <a:t> enters the field (at most 1 </a:t>
                </a:r>
                <a:r>
                  <a:rPr lang="en-US" sz="1400" noProof="0" err="1"/>
                  <a:t>img</a:t>
                </a:r>
                <a:r>
                  <a:rPr lang="en-US" sz="1400" noProof="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2"/>
                <a:r>
                  <a:rPr lang="en-US" sz="1400" noProof="0">
                    <a:solidFill>
                      <a:srgbClr val="FF5050"/>
                    </a:solidFill>
                  </a:rPr>
                  <a:t>Monitoring</a:t>
                </a:r>
                <a:r>
                  <a:rPr lang="en-US" sz="1400" noProof="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1"/>
                <a:r>
                  <a:rPr lang="en-US" sz="1600" noProof="0">
                    <a:solidFill>
                      <a:srgbClr val="0070C0"/>
                    </a:solidFill>
                  </a:rPr>
                  <a:t>Weather station: </a:t>
                </a:r>
                <a:r>
                  <a:rPr lang="en-US" sz="1600" noProof="0"/>
                  <a:t>24 measurement/day for humidity/solar radiation/temperature/wind; 1KB/measurement</a:t>
                </a:r>
                <a:endParaRPr lang="en-US" sz="1200" noProof="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Robot mission:</a:t>
                </a:r>
                <a:r>
                  <a:rPr lang="en-US" sz="1600" noProof="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Historic data</a:t>
                </a:r>
                <a:r>
                  <a:rPr lang="en-US" sz="1600" noProof="0"/>
                  <a:t>; worst case of 1KB/document: </a:t>
                </a:r>
                <a:r>
                  <a:rPr lang="en-US" sz="1400" noProof="0"/>
                  <a:t>10</a:t>
                </a:r>
                <a:r>
                  <a:rPr lang="en-US" sz="1400" baseline="30000" noProof="0"/>
                  <a:t>3</a:t>
                </a:r>
                <a:r>
                  <a:rPr lang="en-US" sz="1400" noProof="0"/>
                  <a:t>  </a:t>
                </a:r>
                <a:r>
                  <a:rPr lang="en-US" sz="1400" noProof="0" err="1"/>
                  <a:t>Json</a:t>
                </a:r>
                <a:r>
                  <a:rPr lang="en-US" sz="1400" noProof="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349</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a:hlinkClick r:id="rId4"/>
              </a:rPr>
            </a:br>
            <a:r>
              <a:rPr lang="en-US" noProof="0">
                <a:hlinkClick r:id="rId4"/>
              </a:rPr>
              <a:t>https://docs.google.com/spreadsheets/d/17zEr62CzyqeIy0vU-DcjEUoxf6bMd3ziLSSeIXvk4Lg/edit?usp=sharing</a:t>
            </a:r>
            <a:r>
              <a:rPr lang="en-US" noProof="0"/>
              <a:t> </a:t>
            </a:r>
          </a:p>
        </p:txBody>
      </p:sp>
    </p:spTree>
    <p:extLst>
      <p:ext uri="{BB962C8B-B14F-4D97-AF65-F5344CB8AC3E}">
        <p14:creationId xmlns:p14="http://schemas.microsoft.com/office/powerpoint/2010/main" val="158771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a:t>Provenance (also referred to as lineage, pedigree, parentage, genealogy) </a:t>
            </a:r>
          </a:p>
          <a:p>
            <a:pPr lvl="1"/>
            <a:r>
              <a:rPr lang="en-US" noProof="0"/>
              <a:t>The description of the origins of data and the process by which it arrived at the database</a:t>
            </a:r>
          </a:p>
          <a:p>
            <a:pPr lvl="1"/>
            <a:r>
              <a:rPr lang="en-US" noProof="0"/>
              <a:t>Not only data products (e.g., tables, files), but also the processes that created them</a:t>
            </a:r>
          </a:p>
          <a:p>
            <a:r>
              <a:rPr lang="en-US" noProof="0"/>
              <a:t>Examples of use cases</a:t>
            </a:r>
          </a:p>
          <a:p>
            <a:pPr lvl="1"/>
            <a:r>
              <a:rPr lang="en-US" noProof="0"/>
              <a:t>Business domain. </a:t>
            </a:r>
            <a:r>
              <a:rPr lang="en-US" i="1" noProof="0"/>
              <a:t>Users traditionally work with an </a:t>
            </a:r>
            <a:r>
              <a:rPr lang="en-US" i="1" noProof="0">
                <a:solidFill>
                  <a:srgbClr val="0070C0"/>
                </a:solidFill>
              </a:rPr>
              <a:t>organized data schema</a:t>
            </a:r>
            <a:r>
              <a:rPr lang="en-US" i="1" noProof="0"/>
              <a:t>, where the structure and </a:t>
            </a:r>
            <a:r>
              <a:rPr lang="en-US" i="1" noProof="0">
                <a:solidFill>
                  <a:srgbClr val="0070C0"/>
                </a:solidFill>
              </a:rPr>
              <a:t>semantics of the data in use is shared</a:t>
            </a:r>
            <a:r>
              <a:rPr lang="en-US" i="1" noProof="0"/>
              <a:t> across the corporation or even B2B. Yet, a large proportion of businesses deal with </a:t>
            </a:r>
            <a:r>
              <a:rPr lang="en-US" i="1" noProof="0">
                <a:solidFill>
                  <a:srgbClr val="0070C0"/>
                </a:solidFill>
              </a:rPr>
              <a:t>bad quality data</a:t>
            </a:r>
            <a:r>
              <a:rPr lang="en-US" i="1" noProof="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Scientific/research domain. </a:t>
            </a:r>
            <a:r>
              <a:rPr lang="en-US" i="1" noProof="0">
                <a:solidFill>
                  <a:srgbClr val="FF5050"/>
                </a:solidFill>
              </a:rPr>
              <a:t>Data</a:t>
            </a:r>
            <a:r>
              <a:rPr lang="en-US" i="1" noProof="0"/>
              <a:t> used in the scientific field can be </a:t>
            </a:r>
            <a:r>
              <a:rPr lang="en-US" i="1" noProof="0">
                <a:solidFill>
                  <a:srgbClr val="FF5050"/>
                </a:solidFill>
              </a:rPr>
              <a:t>ad hoc</a:t>
            </a:r>
            <a:r>
              <a:rPr lang="en-US" i="1" noProof="0"/>
              <a:t> and driven by </a:t>
            </a:r>
            <a:r>
              <a:rPr lang="en-US" i="1" noProof="0">
                <a:solidFill>
                  <a:srgbClr val="FF5050"/>
                </a:solidFill>
              </a:rPr>
              <a:t>individual researchers </a:t>
            </a:r>
            <a:r>
              <a:rPr lang="en-US" i="1" noProof="0"/>
              <a:t>or small communities. The scientific field is moving </a:t>
            </a:r>
            <a:r>
              <a:rPr lang="en-US" i="1" noProof="0">
                <a:solidFill>
                  <a:srgbClr val="FF5050"/>
                </a:solidFill>
              </a:rPr>
              <a:t>towards more collaborative research</a:t>
            </a:r>
            <a:r>
              <a:rPr lang="en-US" i="1" noProof="0"/>
              <a:t> and organizational boundaries are disappearing. </a:t>
            </a:r>
            <a:r>
              <a:rPr lang="en-US" i="1" noProof="0">
                <a:solidFill>
                  <a:srgbClr val="FF5050"/>
                </a:solidFill>
              </a:rPr>
              <a:t>Sharing data and metadata across organizations is essential</a:t>
            </a:r>
            <a:r>
              <a:rPr lang="en-US" i="1" noProof="0"/>
              <a:t>, leading to a convergence on common schemes to ensure compatibility. Issues of </a:t>
            </a:r>
            <a:r>
              <a:rPr lang="en-US" i="1" noProof="0">
                <a:solidFill>
                  <a:srgbClr val="FF5050"/>
                </a:solidFill>
              </a:rPr>
              <a:t>trust</a:t>
            </a:r>
            <a:r>
              <a:rPr lang="en-US" i="1" noProof="0"/>
              <a:t>, </a:t>
            </a:r>
            <a:r>
              <a:rPr lang="en-US" i="1" noProof="0">
                <a:solidFill>
                  <a:srgbClr val="FF5050"/>
                </a:solidFill>
              </a:rPr>
              <a:t>quality</a:t>
            </a:r>
            <a:r>
              <a:rPr lang="en-US" i="1" noProof="0"/>
              <a:t>, and </a:t>
            </a:r>
            <a:r>
              <a:rPr lang="en-US" i="1" noProof="0">
                <a:solidFill>
                  <a:srgbClr val="FF5050"/>
                </a:solidFill>
              </a:rPr>
              <a:t>copyright</a:t>
            </a:r>
            <a:r>
              <a:rPr lang="en-US" i="1" noProof="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a:t>Nothing special</a:t>
            </a:r>
          </a:p>
          <a:p>
            <a:pPr lvl="1"/>
            <a:r>
              <a:rPr lang="en-US" noProof="0"/>
              <a:t>Every night compute aggregated indexes on the collected data (2h/day)</a:t>
            </a:r>
          </a:p>
          <a:p>
            <a:endParaRPr lang="en-US" noProof="0"/>
          </a:p>
          <a:p>
            <a:r>
              <a:rPr lang="en-US" noProof="0"/>
              <a:t>On-premises (HDFS cluster)</a:t>
            </a:r>
          </a:p>
          <a:p>
            <a:pPr lvl="1"/>
            <a:r>
              <a:rPr lang="en-US" noProof="0"/>
              <a:t>How many machines do we need?</a:t>
            </a:r>
          </a:p>
          <a:p>
            <a:pPr lvl="1"/>
            <a:r>
              <a:rPr lang="en-US" noProof="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350</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a:t>On-premises</a:t>
            </a:r>
          </a:p>
          <a:p>
            <a:pPr lvl="1"/>
            <a:r>
              <a:rPr lang="en-US" noProof="0"/>
              <a:t>How many machines do we need?</a:t>
            </a:r>
          </a:p>
          <a:p>
            <a:pPr lvl="2"/>
            <a:r>
              <a:rPr lang="en-US" noProof="0">
                <a:solidFill>
                  <a:srgbClr val="FF5050"/>
                </a:solidFill>
              </a:rPr>
              <a:t>4</a:t>
            </a:r>
            <a:r>
              <a:rPr lang="en-US" noProof="0"/>
              <a:t>: </a:t>
            </a:r>
            <a:r>
              <a:rPr lang="en-US" noProof="0">
                <a:solidFill>
                  <a:srgbClr val="0070C0"/>
                </a:solidFill>
              </a:rPr>
              <a:t>1 master node</a:t>
            </a:r>
            <a:r>
              <a:rPr lang="en-US" noProof="0"/>
              <a:t> + </a:t>
            </a:r>
            <a:r>
              <a:rPr lang="en-US" noProof="0">
                <a:solidFill>
                  <a:srgbClr val="00B050"/>
                </a:solidFill>
              </a:rPr>
              <a:t>3 HDFS data nodes</a:t>
            </a:r>
          </a:p>
          <a:p>
            <a:pPr lvl="1"/>
            <a:r>
              <a:rPr lang="en-US" noProof="0"/>
              <a:t>With which resources?</a:t>
            </a:r>
          </a:p>
          <a:p>
            <a:pPr lvl="2"/>
            <a:r>
              <a:rPr lang="en-US" noProof="0"/>
              <a:t>Assuming a HDFS replication factor of 3, we need at least 1TB of disk overall (not that much)</a:t>
            </a:r>
          </a:p>
          <a:p>
            <a:pPr lvl="2"/>
            <a:r>
              <a:rPr lang="en-US" noProof="0"/>
              <a:t>Think bigger: at least 8 cores, 64GB RAM, 500GB SSD + 4TB HDD, no GPU</a:t>
            </a:r>
          </a:p>
          <a:p>
            <a:pPr lvl="1"/>
            <a:r>
              <a:rPr lang="en-US" noProof="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351</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a:hlinkClick r:id="rId4"/>
              </a:rPr>
              <a:t>https://www.rect.coreto-europe.com/en</a:t>
            </a:r>
            <a:r>
              <a:rPr lang="en-US" noProof="0"/>
              <a:t> (accessed 2022-09-01)</a:t>
            </a:r>
            <a:br>
              <a:rPr lang="en-US" noProof="0"/>
            </a:br>
            <a:r>
              <a:rPr lang="en-US" noProof="0">
                <a:hlinkClick r:id="rId5"/>
              </a:rPr>
              <a:t>https://www.cloudera.com/products/pricing.html</a:t>
            </a:r>
            <a:r>
              <a:rPr lang="en-US" noProof="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IAAS</a:t>
            </a:r>
          </a:p>
          <a:p>
            <a:r>
              <a:rPr lang="en-US" sz="2000" noProof="0"/>
              <a:t>EC2</a:t>
            </a:r>
          </a:p>
          <a:p>
            <a:pPr lvl="1"/>
            <a:r>
              <a:rPr lang="en-US" sz="1600" noProof="0"/>
              <a:t>Quantity (4), Pricing strategy (EC2 Instance Savings Plans 3 Year No Upfront), </a:t>
            </a:r>
            <a:r>
              <a:rPr lang="en-US" sz="1600" noProof="0">
                <a:solidFill>
                  <a:srgbClr val="FF5050"/>
                </a:solidFill>
              </a:rPr>
              <a:t>Storage amount (4 TB), </a:t>
            </a:r>
            <a:r>
              <a:rPr lang="en-US" sz="1600" noProof="0"/>
              <a:t>Instance type (r6g.2xlarge)</a:t>
            </a:r>
          </a:p>
          <a:p>
            <a:r>
              <a:rPr lang="en-US" sz="2000" noProof="0"/>
              <a:t>EMR</a:t>
            </a:r>
          </a:p>
          <a:p>
            <a:pPr lvl="1"/>
            <a:r>
              <a:rPr lang="en-US" sz="1600" noProof="0"/>
              <a:t>Number of master EMR nodes (1), EC2 instance (r5.2xlarge), Utilization (100 %Utilized/Month) Number of core EMR nodes (3), EC2 instance (r5d.2xlarge), </a:t>
            </a:r>
            <a:r>
              <a:rPr lang="en-US" sz="1600" noProof="0">
                <a:solidFill>
                  <a:srgbClr val="FF5050"/>
                </a:solidFill>
              </a:rPr>
              <a:t>Utilization (100 %Utilized/Month)</a:t>
            </a:r>
          </a:p>
          <a:p>
            <a:r>
              <a:rPr lang="en-US" sz="2000" noProof="0">
                <a:solidFill>
                  <a:srgbClr val="FF5050"/>
                </a:solidFill>
              </a:rPr>
              <a:t>MKS (KAFKA)</a:t>
            </a:r>
          </a:p>
          <a:p>
            <a:pPr lvl="1"/>
            <a:r>
              <a:rPr lang="en-US" sz="1600" noProof="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352</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PAAS</a:t>
            </a:r>
          </a:p>
          <a:p>
            <a:r>
              <a:rPr lang="en-US" sz="2000" noProof="0"/>
              <a:t>EC2</a:t>
            </a:r>
          </a:p>
          <a:p>
            <a:pPr lvl="1"/>
            <a:r>
              <a:rPr lang="en-US" sz="1600" noProof="0"/>
              <a:t>Quantity (4), Pricing strategy (</a:t>
            </a:r>
            <a:r>
              <a:rPr lang="en-US" sz="1600" noProof="0">
                <a:solidFill>
                  <a:srgbClr val="FF5050"/>
                </a:solidFill>
              </a:rPr>
              <a:t>On-Demand Instances</a:t>
            </a:r>
            <a:r>
              <a:rPr lang="en-US" sz="1600" noProof="0"/>
              <a:t>), Storage amount (30 GB), Instance type (r6g.2xlarge)</a:t>
            </a:r>
          </a:p>
          <a:p>
            <a:r>
              <a:rPr lang="en-US" sz="2000" noProof="0"/>
              <a:t>EMR</a:t>
            </a:r>
          </a:p>
          <a:p>
            <a:pPr lvl="1"/>
            <a:r>
              <a:rPr lang="en-US" sz="1600" noProof="0"/>
              <a:t>Number of master EMR nodes (1), EC2 instance (r5.2xlarge), Utilization (2 Hours/Day) Number of core EMR nodes (3), EC2 instance (r5d.2xlarge), </a:t>
            </a:r>
            <a:r>
              <a:rPr lang="en-US" sz="1600" noProof="0">
                <a:solidFill>
                  <a:srgbClr val="FF5050"/>
                </a:solidFill>
              </a:rPr>
              <a:t>Utilization (2 Hours/Day)</a:t>
            </a:r>
          </a:p>
          <a:p>
            <a:r>
              <a:rPr lang="en-US" sz="2000" noProof="0">
                <a:solidFill>
                  <a:srgbClr val="FF5050"/>
                </a:solidFill>
              </a:rPr>
              <a:t>S3</a:t>
            </a:r>
          </a:p>
          <a:p>
            <a:pPr lvl="1"/>
            <a:r>
              <a:rPr lang="en-US" sz="1600" noProof="0"/>
              <a:t>Standard storage (60 GB per month)</a:t>
            </a:r>
          </a:p>
          <a:p>
            <a:r>
              <a:rPr lang="en-US" sz="2200" noProof="0">
                <a:solidFill>
                  <a:srgbClr val="FF5050"/>
                </a:solidFill>
              </a:rPr>
              <a:t>Kinesis</a:t>
            </a:r>
          </a:p>
          <a:p>
            <a:pPr lvl="1"/>
            <a:r>
              <a:rPr lang="en-US" sz="1600" noProof="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a:effectLst/>
                <a:hlinkClick r:id="rId3"/>
              </a:rPr>
              <a:t>https://calculator.aws/#/estimate?id=53f60ff0412a18877dc8e1274f7d9875aa3bf665</a:t>
            </a:r>
            <a:r>
              <a:rPr lang="en-US" noProof="0">
                <a:effectLst/>
              </a:rPr>
              <a:t> (accessed 2022-09-01)</a:t>
            </a:r>
            <a:endParaRPr lang="en-US" noProof="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354</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a:solidFill>
                  <a:srgbClr val="FF5050"/>
                </a:solidFill>
              </a:rPr>
              <a:t>Price</a:t>
            </a:r>
            <a:r>
              <a:rPr lang="en-US" noProof="0"/>
              <a:t> is the amount a customer is willing to pay for a product or service</a:t>
            </a:r>
          </a:p>
          <a:p>
            <a:r>
              <a:rPr lang="en-US" noProof="0">
                <a:solidFill>
                  <a:srgbClr val="FF5050"/>
                </a:solidFill>
              </a:rPr>
              <a:t>Cost</a:t>
            </a:r>
            <a:r>
              <a:rPr lang="en-US" noProof="0"/>
              <a:t> is the expense incurred for creating a product or service</a:t>
            </a:r>
          </a:p>
          <a:p>
            <a:pPr lvl="1"/>
            <a:r>
              <a:rPr lang="en-US" noProof="0"/>
              <a:t>Hardware</a:t>
            </a:r>
          </a:p>
          <a:p>
            <a:pPr lvl="1"/>
            <a:r>
              <a:rPr lang="en-US" noProof="0"/>
              <a:t>Development</a:t>
            </a:r>
          </a:p>
          <a:p>
            <a:pPr lvl="1"/>
            <a:r>
              <a:rPr lang="en-US" noProof="0"/>
              <a:t>Maintenance</a:t>
            </a:r>
          </a:p>
          <a:p>
            <a:r>
              <a:rPr lang="en-US" noProof="0">
                <a:solidFill>
                  <a:srgbClr val="FF5050"/>
                </a:solidFill>
              </a:rPr>
              <a:t>Profit</a:t>
            </a:r>
            <a:r>
              <a:rPr lang="en-US" noProof="0"/>
              <a:t> is the difference between price paid and costs incurred is profit</a:t>
            </a:r>
          </a:p>
          <a:p>
            <a:pPr lvl="1"/>
            <a:r>
              <a:rPr lang="en-US" noProof="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355</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358</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7193564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High latency</a:t>
            </a:r>
          </a:p>
          <a:p>
            <a:pPr lvl="1"/>
            <a:r>
              <a:rPr lang="en-US" noProof="0"/>
              <a:t>Exact results</a:t>
            </a:r>
          </a:p>
          <a:p>
            <a:pPr lvl="1"/>
            <a:r>
              <a:rPr lang="en-US" noProof="0"/>
              <a:t>Process massive data at once</a:t>
            </a:r>
          </a:p>
          <a:p>
            <a:pPr lvl="2"/>
            <a:r>
              <a:rPr lang="en-US" noProof="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Low latency</a:t>
            </a:r>
          </a:p>
          <a:p>
            <a:pPr lvl="1"/>
            <a:r>
              <a:rPr lang="en-US" noProof="0"/>
              <a:t>Approximate result</a:t>
            </a:r>
          </a:p>
          <a:p>
            <a:pPr lvl="2"/>
            <a:r>
              <a:rPr lang="en-US" noProof="0"/>
              <a:t>... is this true?</a:t>
            </a:r>
          </a:p>
          <a:p>
            <a:pPr lvl="1"/>
            <a:r>
              <a:rPr lang="en-US" noProof="0"/>
              <a:t>Process data item by data item</a:t>
            </a:r>
          </a:p>
          <a:p>
            <a:pPr lvl="2"/>
            <a:r>
              <a:rPr lang="en-US" noProof="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a:t>Astronomers are creating an international Virtual Observatory </a:t>
            </a:r>
          </a:p>
          <a:p>
            <a:pPr lvl="1"/>
            <a:r>
              <a:rPr lang="en-US" noProof="0"/>
              <a:t>A </a:t>
            </a:r>
            <a:r>
              <a:rPr lang="en-US" noProof="0">
                <a:solidFill>
                  <a:srgbClr val="FF5050"/>
                </a:solidFill>
              </a:rPr>
              <a:t>federation</a:t>
            </a:r>
            <a:r>
              <a:rPr lang="en-US" noProof="0"/>
              <a:t> of all the world significant astronomical </a:t>
            </a:r>
            <a:r>
              <a:rPr lang="en-US" noProof="0">
                <a:solidFill>
                  <a:srgbClr val="FF5050"/>
                </a:solidFill>
              </a:rPr>
              <a:t>data</a:t>
            </a:r>
            <a:r>
              <a:rPr lang="en-US" noProof="0"/>
              <a:t> </a:t>
            </a:r>
            <a:r>
              <a:rPr lang="en-US" noProof="0">
                <a:solidFill>
                  <a:srgbClr val="FF5050"/>
                </a:solidFill>
              </a:rPr>
              <a:t>resources</a:t>
            </a:r>
            <a:r>
              <a:rPr lang="en-US" noProof="0"/>
              <a:t> coupled with </a:t>
            </a:r>
            <a:r>
              <a:rPr lang="en-US" noProof="0">
                <a:solidFill>
                  <a:srgbClr val="FF5050"/>
                </a:solidFill>
              </a:rPr>
              <a:t>provision of the computational resources </a:t>
            </a:r>
            <a:r>
              <a:rPr lang="en-US" noProof="0"/>
              <a:t>needed to exploit the data scientifically</a:t>
            </a:r>
          </a:p>
          <a:p>
            <a:pPr lvl="1"/>
            <a:r>
              <a:rPr lang="en-US" noProof="0"/>
              <a:t>Astronomy changed from being an individualistic to a </a:t>
            </a:r>
            <a:r>
              <a:rPr lang="en-US" noProof="0">
                <a:solidFill>
                  <a:srgbClr val="FF5050"/>
                </a:solidFill>
              </a:rPr>
              <a:t>collective enterprise</a:t>
            </a:r>
          </a:p>
          <a:p>
            <a:pPr lvl="1"/>
            <a:r>
              <a:rPr lang="en-US" noProof="0"/>
              <a:t>Telescope time is devoted/allocated to systematic sky surveys and analysis is performed using data from the archives</a:t>
            </a:r>
          </a:p>
          <a:p>
            <a:pPr lvl="1"/>
            <a:r>
              <a:rPr lang="en-US" noProof="0"/>
              <a:t>Astronomers are </a:t>
            </a:r>
            <a:r>
              <a:rPr lang="en-US" noProof="0">
                <a:solidFill>
                  <a:srgbClr val="FF5050"/>
                </a:solidFill>
              </a:rPr>
              <a:t>increasingly relying on data that they did not take themselves</a:t>
            </a:r>
          </a:p>
          <a:p>
            <a:pPr lvl="1"/>
            <a:r>
              <a:rPr lang="en-US" noProof="0"/>
              <a:t>Raw data bear </a:t>
            </a:r>
            <a:r>
              <a:rPr lang="en-US" noProof="0">
                <a:solidFill>
                  <a:srgbClr val="FF5050"/>
                </a:solidFill>
              </a:rPr>
              <a:t>many instrumental signatures that must be removed </a:t>
            </a:r>
            <a:r>
              <a:rPr lang="en-US" noProof="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a:t>Mann, Bob. "Some data derivation and provenance issues in astronomy." </a:t>
            </a:r>
            <a:r>
              <a:rPr lang="en-US" i="1" noProof="0"/>
              <a:t>Workshop on Data Derivation and Provenance, Chicago</a:t>
            </a:r>
            <a:r>
              <a:rPr lang="en-US" noProof="0"/>
              <a:t>. 2002.</a:t>
            </a:r>
            <a:br>
              <a:rPr lang="en-US" noProof="0"/>
            </a:br>
            <a:r>
              <a:rPr lang="en-US" noProof="0">
                <a:hlinkClick r:id="rId3"/>
              </a:rPr>
              <a:t>https://www.esa.int/Science_Exploration/Space_Science/Webb/Webb_inspects_the_heart_of_the_Phantom_Galaxy</a:t>
            </a:r>
            <a:r>
              <a:rPr lang="en-US" noProof="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An engine capable to handle processing on </a:t>
            </a:r>
            <a:r>
              <a:rPr lang="en-US" b="1" noProof="0"/>
              <a:t>bounded</a:t>
            </a:r>
            <a:r>
              <a:rPr lang="en-US" noProof="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An engine capable to handle processing on </a:t>
            </a:r>
            <a:r>
              <a:rPr lang="en-US" b="1" noProof="0"/>
              <a:t>unbounded</a:t>
            </a:r>
            <a:r>
              <a:rPr lang="en-US" noProof="0"/>
              <a:t> datasets</a:t>
            </a:r>
          </a:p>
          <a:p>
            <a:pPr lvl="1"/>
            <a:r>
              <a:rPr lang="en-US" noProof="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err="1"/>
              <a:t>Akidau</a:t>
            </a:r>
            <a:r>
              <a:rPr lang="en-US" sz="1100" noProof="0"/>
              <a:t>, Tyler, Slava </a:t>
            </a:r>
            <a:r>
              <a:rPr lang="en-US" sz="1100" noProof="0" err="1"/>
              <a:t>Chernyak</a:t>
            </a:r>
            <a:r>
              <a:rPr lang="en-US" sz="1100" noProof="0"/>
              <a:t>, and Reuven Lax. </a:t>
            </a:r>
            <a:r>
              <a:rPr lang="en-US" sz="1100" i="1" noProof="0"/>
              <a:t>Streaming systems: the what, where, when, and how of large-scale data processing</a:t>
            </a:r>
            <a:r>
              <a:rPr lang="en-US" sz="1100" noProof="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a:effectLst/>
                          <a:latin typeface="Helvetica" panose="020B0604020202020204" pitchFamily="34" charset="0"/>
                          <a:cs typeface="Helvetica" panose="020B0604020202020204" pitchFamily="34" charset="0"/>
                        </a:rPr>
                      </a:b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Batch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Stream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a:effectLst/>
                          <a:latin typeface="Helvetica" panose="020B0604020202020204" pitchFamily="34" charset="0"/>
                          <a:cs typeface="Helvetica" panose="020B0604020202020204" pitchFamily="34" charset="0"/>
                        </a:rPr>
                        <a:t>Data scope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a:effectLst/>
                          <a:latin typeface="Helvetica" panose="020B0604020202020204" pitchFamily="34" charset="0"/>
                          <a:cs typeface="Helvetica" panose="020B0604020202020204" pitchFamily="34" charset="0"/>
                        </a:rPr>
                        <a:t>Data size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a:effectLst/>
                          <a:latin typeface="Helvetica" panose="020B0604020202020204" pitchFamily="34" charset="0"/>
                          <a:cs typeface="Helvetica" panose="020B0604020202020204" pitchFamily="34" charset="0"/>
                        </a:rPr>
                        <a:t>Latency</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a:effectLst/>
                          <a:latin typeface="Helvetica" panose="020B0604020202020204" pitchFamily="34" charset="0"/>
                          <a:cs typeface="Helvetica" panose="020B0604020202020204" pitchFamily="34" charset="0"/>
                        </a:rPr>
                        <a:t>Analysis</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361</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179464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a:effectLst/>
                <a:latin typeface="Arial" panose="020B0604020202020204" pitchFamily="34" charset="0"/>
              </a:rPr>
              <a:t>Goal</a:t>
            </a:r>
            <a:r>
              <a:rPr lang="en-US" noProof="0">
                <a:effectLst/>
                <a:latin typeface="Arial" panose="020B0604020202020204" pitchFamily="34" charset="0"/>
              </a:rPr>
              <a:t>: moving data to the cloud</a:t>
            </a:r>
          </a:p>
          <a:p>
            <a:endParaRPr lang="en-US" noProof="0">
              <a:latin typeface="Arial" panose="020B0604020202020204" pitchFamily="34" charset="0"/>
            </a:endParaRPr>
          </a:p>
          <a:p>
            <a:r>
              <a:rPr lang="en-US" noProof="0">
                <a:effectLst/>
                <a:latin typeface="Arial" panose="020B0604020202020204" pitchFamily="34" charset="0"/>
              </a:rPr>
              <a:t>Moving data to the cloud</a:t>
            </a:r>
          </a:p>
          <a:p>
            <a:pPr lvl="1"/>
            <a:r>
              <a:rPr lang="en-US" noProof="0">
                <a:solidFill>
                  <a:srgbClr val="FF0000"/>
                </a:solidFill>
                <a:effectLst/>
                <a:latin typeface="Arial" panose="020B0604020202020204" pitchFamily="34" charset="0"/>
              </a:rPr>
              <a:t>80TB</a:t>
            </a:r>
            <a:r>
              <a:rPr lang="en-US" noProof="0">
                <a:effectLst/>
                <a:latin typeface="Arial" panose="020B0604020202020204" pitchFamily="34" charset="0"/>
              </a:rPr>
              <a:t> of data to move, </a:t>
            </a:r>
          </a:p>
          <a:p>
            <a:pPr lvl="1"/>
            <a:r>
              <a:rPr lang="en-US" noProof="0">
                <a:solidFill>
                  <a:srgbClr val="0070C0"/>
                </a:solidFill>
                <a:effectLst/>
                <a:latin typeface="Arial" panose="020B0604020202020204" pitchFamily="34" charset="0"/>
              </a:rPr>
              <a:t>1Gbps</a:t>
            </a:r>
            <a:r>
              <a:rPr lang="en-US" noProof="0">
                <a:effectLst/>
                <a:latin typeface="Arial" panose="020B0604020202020204" pitchFamily="34" charset="0"/>
              </a:rPr>
              <a:t> connection to the internet</a:t>
            </a:r>
          </a:p>
          <a:p>
            <a:r>
              <a:rPr lang="en-US" noProof="0">
                <a:effectLst/>
                <a:latin typeface="Arial" panose="020B0604020202020204" pitchFamily="34" charset="0"/>
              </a:rPr>
              <a:t>How many </a:t>
            </a:r>
            <a:r>
              <a:rPr lang="en-US" noProof="0">
                <a:solidFill>
                  <a:schemeClr val="accent6">
                    <a:lumMod val="75000"/>
                  </a:schemeClr>
                </a:solidFill>
                <a:effectLst/>
                <a:latin typeface="Arial" panose="020B0604020202020204" pitchFamily="34" charset="0"/>
              </a:rPr>
              <a:t>days</a:t>
            </a:r>
            <a:r>
              <a:rPr lang="en-US" noProof="0">
                <a:effectLst/>
                <a:latin typeface="Arial" panose="020B0604020202020204" pitchFamily="34" charset="0"/>
              </a:rPr>
              <a:t>?</a:t>
            </a:r>
          </a:p>
          <a:p>
            <a:pPr lvl="1"/>
            <a:r>
              <a:rPr lang="en-US" noProof="0">
                <a:solidFill>
                  <a:srgbClr val="FF0000"/>
                </a:solidFill>
                <a:effectLst/>
                <a:latin typeface="Arial" panose="020B0604020202020204" pitchFamily="34" charset="0"/>
              </a:rPr>
              <a:t>80000GB</a:t>
            </a:r>
            <a:r>
              <a:rPr lang="en-US" noProof="0">
                <a:effectLst/>
                <a:latin typeface="Arial" panose="020B0604020202020204" pitchFamily="34" charset="0"/>
              </a:rPr>
              <a:t> / (</a:t>
            </a:r>
            <a:r>
              <a:rPr lang="en-US" noProof="0">
                <a:solidFill>
                  <a:srgbClr val="0070C0"/>
                </a:solidFill>
                <a:effectLst/>
                <a:latin typeface="Arial" panose="020B0604020202020204" pitchFamily="34" charset="0"/>
              </a:rPr>
              <a:t>1Gbps / 8</a:t>
            </a:r>
            <a:r>
              <a:rPr lang="en-US" noProof="0">
                <a:effectLst/>
                <a:latin typeface="Arial" panose="020B0604020202020204" pitchFamily="34" charset="0"/>
              </a:rPr>
              <a:t>) / </a:t>
            </a:r>
            <a:r>
              <a:rPr lang="en-US" noProof="0">
                <a:solidFill>
                  <a:schemeClr val="accent6">
                    <a:lumMod val="75000"/>
                  </a:schemeClr>
                </a:solidFill>
                <a:effectLst/>
                <a:latin typeface="Arial" panose="020B0604020202020204" pitchFamily="34" charset="0"/>
              </a:rPr>
              <a:t>60 / 60 / 24 </a:t>
            </a:r>
            <a:r>
              <a:rPr lang="en-US" noProof="0">
                <a:effectLst/>
                <a:latin typeface="Arial" panose="020B0604020202020204" pitchFamily="34" charset="0"/>
              </a:rPr>
              <a:t>~= a week without internet</a:t>
            </a:r>
            <a:endParaRPr lang="en-US" noProof="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362</a:t>
            </a:fld>
            <a:endParaRPr lang="it-IT"/>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Batch/Bulk: move data from on-premises storage</a:t>
            </a:r>
          </a:p>
          <a:p>
            <a:endParaRPr lang="en-US" noProof="0"/>
          </a:p>
          <a:p>
            <a:r>
              <a:rPr lang="en-US" noProof="0"/>
              <a:t>Workflow</a:t>
            </a:r>
          </a:p>
          <a:p>
            <a:pPr lvl="1"/>
            <a:r>
              <a:rPr lang="en-US" noProof="0"/>
              <a:t>Receive shipment</a:t>
            </a:r>
          </a:p>
          <a:p>
            <a:pPr lvl="1"/>
            <a:r>
              <a:rPr lang="en-US" noProof="0"/>
              <a:t>Set up</a:t>
            </a:r>
          </a:p>
          <a:p>
            <a:pPr lvl="1"/>
            <a:r>
              <a:rPr lang="en-US" noProof="0"/>
              <a:t>Transfer data</a:t>
            </a:r>
          </a:p>
          <a:p>
            <a:pPr lvl="1"/>
            <a:r>
              <a:rPr lang="en-US" noProof="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a:p>
        </p:txBody>
      </p:sp>
    </p:spTree>
    <p:extLst>
      <p:ext uri="{BB962C8B-B14F-4D97-AF65-F5344CB8AC3E}">
        <p14:creationId xmlns:p14="http://schemas.microsoft.com/office/powerpoint/2010/main" val="5659680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AWS Snowball</a:t>
            </a:r>
          </a:p>
          <a:p>
            <a:pPr lvl="1"/>
            <a:r>
              <a:rPr lang="en-US" noProof="0"/>
              <a:t>50TB (North America only) and 80TB versions </a:t>
            </a:r>
          </a:p>
          <a:p>
            <a:pPr lvl="1"/>
            <a:r>
              <a:rPr lang="en-US" noProof="0"/>
              <a:t>Not rack-mountable</a:t>
            </a:r>
          </a:p>
          <a:p>
            <a:r>
              <a:rPr lang="en-US" noProof="0"/>
              <a:t>Throughput</a:t>
            </a:r>
          </a:p>
          <a:p>
            <a:pPr lvl="1"/>
            <a:r>
              <a:rPr lang="en-US" noProof="0"/>
              <a:t>1 Gbps or 10 Gbps using an RJ-45 connection</a:t>
            </a:r>
          </a:p>
          <a:p>
            <a:pPr lvl="1"/>
            <a:r>
              <a:rPr lang="en-US" noProof="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a:hlinkClick r:id="rId2"/>
              </a:rPr>
              <a:t>https://aws.amazon.com/snowball/</a:t>
            </a:r>
            <a:r>
              <a:rPr lang="en-US" noProof="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a:t>What if we have exabyte of data?</a:t>
            </a:r>
          </a:p>
          <a:p>
            <a:endParaRPr lang="en-US">
              <a:latin typeface="Consolas" panose="020B0609020204030204" pitchFamily="49" charset="0"/>
            </a:endParaRPr>
          </a:p>
          <a:p>
            <a:r>
              <a:rPr lang="en-US" sz="1200">
                <a:latin typeface="Consolas" panose="020B0609020204030204" pitchFamily="49" charset="0"/>
              </a:rPr>
              <a:t>Value  </a:t>
            </a:r>
            <a:r>
              <a:rPr lang="en-US" sz="1200" baseline="30000">
                <a:latin typeface="Consolas" panose="020B0609020204030204" pitchFamily="49" charset="0"/>
              </a:rPr>
              <a:t> </a:t>
            </a:r>
            <a:r>
              <a:rPr lang="en-US" sz="1200">
                <a:latin typeface="Consolas" panose="020B0609020204030204" pitchFamily="49" charset="0"/>
              </a:rPr>
              <a:t>Metric</a:t>
            </a:r>
          </a:p>
          <a:p>
            <a:r>
              <a:rPr lang="en-US" sz="1200">
                <a:latin typeface="Consolas" panose="020B0609020204030204" pitchFamily="49" charset="0"/>
              </a:rPr>
              <a:t> 10</a:t>
            </a:r>
            <a:r>
              <a:rPr lang="en-US" sz="1200" baseline="30000">
                <a:latin typeface="Consolas" panose="020B0609020204030204" pitchFamily="49" charset="0"/>
              </a:rPr>
              <a:t>3</a:t>
            </a:r>
            <a:r>
              <a:rPr lang="en-US" sz="1200">
                <a:latin typeface="Consolas" panose="020B0609020204030204" pitchFamily="49" charset="0"/>
              </a:rPr>
              <a:t>    KB (kilobyte)</a:t>
            </a:r>
          </a:p>
          <a:p>
            <a:r>
              <a:rPr lang="en-US" sz="1200">
                <a:latin typeface="Consolas" panose="020B0609020204030204" pitchFamily="49" charset="0"/>
              </a:rPr>
              <a:t> 10</a:t>
            </a:r>
            <a:r>
              <a:rPr lang="en-US" sz="1200" baseline="30000">
                <a:latin typeface="Consolas" panose="020B0609020204030204" pitchFamily="49" charset="0"/>
              </a:rPr>
              <a:t>6</a:t>
            </a:r>
            <a:r>
              <a:rPr lang="en-US" sz="1200">
                <a:latin typeface="Consolas" panose="020B0609020204030204" pitchFamily="49" charset="0"/>
              </a:rPr>
              <a:t>    MB (megabyte)</a:t>
            </a:r>
          </a:p>
          <a:p>
            <a:r>
              <a:rPr lang="en-US" sz="1200">
                <a:latin typeface="Consolas" panose="020B0609020204030204" pitchFamily="49" charset="0"/>
              </a:rPr>
              <a:t> 10</a:t>
            </a:r>
            <a:r>
              <a:rPr lang="en-US" sz="1200" baseline="30000">
                <a:latin typeface="Consolas" panose="020B0609020204030204" pitchFamily="49" charset="0"/>
              </a:rPr>
              <a:t>9</a:t>
            </a:r>
            <a:r>
              <a:rPr lang="en-US" sz="1200">
                <a:latin typeface="Consolas" panose="020B0609020204030204" pitchFamily="49" charset="0"/>
              </a:rPr>
              <a:t>    GB (gigabyte)</a:t>
            </a:r>
          </a:p>
          <a:p>
            <a:r>
              <a:rPr lang="en-US" sz="1200">
                <a:latin typeface="Consolas" panose="020B0609020204030204" pitchFamily="49" charset="0"/>
              </a:rPr>
              <a:t> 10</a:t>
            </a:r>
            <a:r>
              <a:rPr lang="en-US" sz="1200" baseline="30000">
                <a:latin typeface="Consolas" panose="020B0609020204030204" pitchFamily="49" charset="0"/>
              </a:rPr>
              <a:t>12</a:t>
            </a:r>
            <a:r>
              <a:rPr lang="en-US" sz="1200">
                <a:latin typeface="Consolas" panose="020B0609020204030204" pitchFamily="49" charset="0"/>
              </a:rPr>
              <a:t>   TB (terabyte)</a:t>
            </a:r>
          </a:p>
          <a:p>
            <a:r>
              <a:rPr lang="en-US" sz="1200">
                <a:latin typeface="Consolas" panose="020B0609020204030204" pitchFamily="49" charset="0"/>
              </a:rPr>
              <a:t> 10</a:t>
            </a:r>
            <a:r>
              <a:rPr lang="en-US" sz="1200" baseline="30000">
                <a:latin typeface="Consolas" panose="020B0609020204030204" pitchFamily="49" charset="0"/>
              </a:rPr>
              <a:t>15</a:t>
            </a:r>
            <a:r>
              <a:rPr lang="en-US" sz="1200">
                <a:latin typeface="Consolas" panose="020B0609020204030204" pitchFamily="49" charset="0"/>
              </a:rPr>
              <a:t>   PB (petabyte)</a:t>
            </a:r>
          </a:p>
          <a:p>
            <a:r>
              <a:rPr lang="en-US" sz="1200">
                <a:latin typeface="Consolas" panose="020B0609020204030204" pitchFamily="49" charset="0"/>
              </a:rPr>
              <a:t> 10</a:t>
            </a:r>
            <a:r>
              <a:rPr lang="en-US" sz="1200" baseline="30000">
                <a:latin typeface="Consolas" panose="020B0609020204030204" pitchFamily="49" charset="0"/>
              </a:rPr>
              <a:t>18</a:t>
            </a:r>
            <a:r>
              <a:rPr lang="en-US" sz="1200">
                <a:latin typeface="Consolas" panose="020B0609020204030204" pitchFamily="49" charset="0"/>
              </a:rPr>
              <a:t>   EB (exabyte)</a:t>
            </a:r>
          </a:p>
          <a:p>
            <a:r>
              <a:rPr lang="en-US" sz="1200">
                <a:latin typeface="Consolas" panose="020B0609020204030204" pitchFamily="49" charset="0"/>
              </a:rPr>
              <a:t> 10</a:t>
            </a:r>
            <a:r>
              <a:rPr lang="en-US" sz="1200" baseline="30000">
                <a:latin typeface="Consolas" panose="020B0609020204030204" pitchFamily="49" charset="0"/>
              </a:rPr>
              <a:t>21</a:t>
            </a:r>
            <a:r>
              <a:rPr lang="en-US" sz="1200">
                <a:latin typeface="Consolas" panose="020B0609020204030204" pitchFamily="49" charset="0"/>
              </a:rPr>
              <a:t>   ZB (zettabyte)</a:t>
            </a:r>
          </a:p>
          <a:p>
            <a:r>
              <a:rPr lang="en-US" sz="1200">
                <a:latin typeface="Consolas" panose="020B0609020204030204" pitchFamily="49" charset="0"/>
              </a:rPr>
              <a:t> 10</a:t>
            </a:r>
            <a:r>
              <a:rPr lang="en-US" sz="1200" baseline="30000">
                <a:latin typeface="Consolas" panose="020B0609020204030204" pitchFamily="49" charset="0"/>
              </a:rPr>
              <a:t>24</a:t>
            </a:r>
            <a:r>
              <a:rPr lang="en-US" sz="120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a:hlinkClick r:id="rId3"/>
              </a:rPr>
              <a:t>https://youtu.be/8vQmTZTq7nw?t=45</a:t>
            </a:r>
            <a:r>
              <a:rPr lang="en-US" noProof="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a:t>Data (often) flows in both directions, storage systems are both sources and destinations for data transformations </a:t>
            </a:r>
          </a:p>
          <a:p>
            <a:pPr lvl="1"/>
            <a:r>
              <a:rPr lang="en-US" noProof="0"/>
              <a:t>Two pipelines per application (data in/out)</a:t>
            </a:r>
          </a:p>
          <a:p>
            <a:pPr lvl="2"/>
            <a:r>
              <a:rPr lang="en-US"/>
              <a:t>Worst case (f</a:t>
            </a:r>
            <a:r>
              <a:rPr lang="en-US" noProof="0" err="1"/>
              <a:t>ull</a:t>
            </a:r>
            <a:r>
              <a:rPr lang="en-US" noProof="0"/>
              <a:t> connectivity): O(N</a:t>
            </a:r>
            <a:r>
              <a:rPr lang="en-US" baseline="30000" noProof="0"/>
              <a:t>2</a:t>
            </a:r>
            <a:r>
              <a:rPr lang="en-US" noProof="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Stream</a:t>
            </a:r>
            <a:r>
              <a:rPr lang="en-US" noProof="0"/>
              <a:t>: real-time streaming data</a:t>
            </a:r>
          </a:p>
          <a:p>
            <a:r>
              <a:rPr lang="en-US" b="1" noProof="0"/>
              <a:t>Event</a:t>
            </a:r>
            <a:r>
              <a:rPr lang="en-US" noProof="0"/>
              <a:t>: anything that we can observe occurring at a particular point in time</a:t>
            </a:r>
          </a:p>
          <a:p>
            <a:r>
              <a:rPr lang="en-US" b="1" noProof="0"/>
              <a:t>Continuous streaming</a:t>
            </a:r>
          </a:p>
          <a:p>
            <a:pPr lvl="1"/>
            <a:r>
              <a:rPr lang="en-US" noProof="0"/>
              <a:t>Illimited succession of individual events</a:t>
            </a:r>
          </a:p>
          <a:p>
            <a:pPr lvl="1"/>
            <a:r>
              <a:rPr lang="en-US" noProof="0"/>
              <a:t>Ordered by the point in time at which each event occurred</a:t>
            </a:r>
          </a:p>
          <a:p>
            <a:r>
              <a:rPr lang="en-US" b="1" noProof="0"/>
              <a:t>Publish/subscribe (pub/sub)</a:t>
            </a:r>
            <a:r>
              <a:rPr lang="en-US" noProof="0"/>
              <a:t>: a way of communicating messages</a:t>
            </a:r>
          </a:p>
          <a:p>
            <a:pPr lvl="1"/>
            <a:r>
              <a:rPr lang="en-US" i="1" noProof="0"/>
              <a:t>Senders</a:t>
            </a:r>
            <a:r>
              <a:rPr lang="en-US" noProof="0"/>
              <a:t> publish messages associated with one or more </a:t>
            </a:r>
            <a:r>
              <a:rPr lang="en-US" b="1" noProof="0"/>
              <a:t>topics</a:t>
            </a:r>
          </a:p>
          <a:p>
            <a:pPr lvl="1"/>
            <a:r>
              <a:rPr lang="en-US" i="1" noProof="0"/>
              <a:t>Receivers</a:t>
            </a:r>
            <a:r>
              <a:rPr lang="en-US" noProof="0"/>
              <a:t> subscribe to specific topics, receive all messages with that topic</a:t>
            </a:r>
          </a:p>
          <a:p>
            <a:pPr lvl="1"/>
            <a:r>
              <a:rPr lang="en-US" i="1" noProof="0"/>
              <a:t>Messages</a:t>
            </a:r>
            <a:r>
              <a:rPr lang="en-US" noProof="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a:hlinkClick r:id="rId2"/>
              </a:rPr>
              <a:t>https://www.manning.com/books/event-streams-in-action</a:t>
            </a:r>
            <a:r>
              <a:rPr lang="en-US" noProof="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Log</a:t>
            </a:r>
          </a:p>
          <a:p>
            <a:pPr lvl="1"/>
            <a:r>
              <a:rPr lang="en-US" noProof="0"/>
              <a:t>Append-only data structure</a:t>
            </a:r>
          </a:p>
          <a:p>
            <a:pPr lvl="1"/>
            <a:r>
              <a:rPr lang="en-US" noProof="0"/>
              <a:t>Each application only knows about the log, it ignores the details of the source</a:t>
            </a:r>
          </a:p>
          <a:p>
            <a:pPr lvl="2"/>
            <a:r>
              <a:rPr lang="en-US" noProof="0"/>
              <a:t>E.g., a data consumer is not concerned about whether the data came from a relational database or some application</a:t>
            </a:r>
          </a:p>
          <a:p>
            <a:r>
              <a:rPr lang="en-US" noProof="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368</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General idea:</a:t>
            </a:r>
          </a:p>
          <a:p>
            <a:pPr lvl="1"/>
            <a:r>
              <a:rPr lang="en-US" noProof="0"/>
              <a:t>Collect events from many source systems</a:t>
            </a:r>
          </a:p>
          <a:p>
            <a:pPr lvl="1"/>
            <a:r>
              <a:rPr lang="en-US" noProof="0"/>
              <a:t>Store them in a unified log</a:t>
            </a:r>
          </a:p>
          <a:p>
            <a:pPr lvl="1"/>
            <a:r>
              <a:rPr lang="en-US" noProof="0"/>
              <a:t>Enable applications to operate on these event streams</a:t>
            </a:r>
          </a:p>
          <a:p>
            <a:r>
              <a:rPr lang="en-US" b="1" noProof="0"/>
              <a:t>Unified log</a:t>
            </a:r>
          </a:p>
          <a:p>
            <a:pPr lvl="1"/>
            <a:r>
              <a:rPr lang="en-US" noProof="0">
                <a:solidFill>
                  <a:srgbClr val="FF0000"/>
                </a:solidFill>
              </a:rPr>
              <a:t>Unified</a:t>
            </a:r>
            <a:r>
              <a:rPr lang="en-US" noProof="0"/>
              <a:t>, </a:t>
            </a:r>
            <a:r>
              <a:rPr lang="en-US" noProof="0">
                <a:solidFill>
                  <a:srgbClr val="0070C0"/>
                </a:solidFill>
              </a:rPr>
              <a:t>append-only</a:t>
            </a:r>
            <a:r>
              <a:rPr lang="en-US" noProof="0"/>
              <a:t>, </a:t>
            </a:r>
            <a:r>
              <a:rPr lang="en-US" noProof="0">
                <a:solidFill>
                  <a:srgbClr val="00B050"/>
                </a:solidFill>
              </a:rPr>
              <a:t>ordered</a:t>
            </a:r>
            <a:r>
              <a:rPr lang="en-US" noProof="0"/>
              <a:t>, </a:t>
            </a:r>
            <a:r>
              <a:rPr lang="en-US" noProof="0">
                <a:solidFill>
                  <a:srgbClr val="7030A0"/>
                </a:solidFill>
              </a:rPr>
              <a:t>distributed</a:t>
            </a:r>
            <a:r>
              <a:rPr lang="en-US" noProof="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Unified</a:t>
            </a:r>
            <a:r>
              <a:rPr lang="en-US" noProof="0"/>
              <a:t>: a single log in a company with applications sending/reading events</a:t>
            </a:r>
          </a:p>
          <a:p>
            <a:pPr lvl="1"/>
            <a:r>
              <a:rPr lang="en-US" noProof="0"/>
              <a:t>Log serves as central data backbone</a:t>
            </a:r>
          </a:p>
          <a:p>
            <a:pPr lvl="2"/>
            <a:r>
              <a:rPr lang="en-US" noProof="0"/>
              <a:t>It can contain many distinct continuous streams of events</a:t>
            </a:r>
          </a:p>
          <a:p>
            <a:pPr lvl="2"/>
            <a:r>
              <a:rPr lang="en-US" noProof="0"/>
              <a:t>Not all events are sent to the same event stream</a:t>
            </a:r>
          </a:p>
          <a:p>
            <a:r>
              <a:rPr lang="en-US" b="1" noProof="0"/>
              <a:t>Append-only</a:t>
            </a:r>
            <a:r>
              <a:rPr lang="en-US" noProof="0"/>
              <a:t>: new events are appended to the unified log</a:t>
            </a:r>
          </a:p>
          <a:p>
            <a:pPr lvl="1"/>
            <a:r>
              <a:rPr lang="en-US" noProof="0"/>
              <a:t>Existing events are never updated in place</a:t>
            </a:r>
          </a:p>
          <a:p>
            <a:pPr lvl="2"/>
            <a:r>
              <a:rPr lang="en-US" noProof="0"/>
              <a:t>If read the event #10, never look at events 1 through 10 again</a:t>
            </a:r>
          </a:p>
          <a:p>
            <a:pPr lvl="1"/>
            <a:r>
              <a:rPr lang="en-US" noProof="0"/>
              <a:t>Events are automatically deleted from the unified log when they age</a:t>
            </a:r>
          </a:p>
          <a:p>
            <a:pPr lvl="2"/>
            <a:r>
              <a:rPr lang="en-US" noProof="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a:p>
        </p:txBody>
      </p:sp>
    </p:spTree>
    <p:extLst>
      <p:ext uri="{BB962C8B-B14F-4D97-AF65-F5344CB8AC3E}">
        <p14:creationId xmlns:p14="http://schemas.microsoft.com/office/powerpoint/2010/main" val="16925107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Distributed</a:t>
            </a:r>
            <a:r>
              <a:rPr lang="en-US" noProof="0"/>
              <a:t>: the unified log lives across a cluster of machines</a:t>
            </a:r>
          </a:p>
          <a:p>
            <a:pPr lvl="1"/>
            <a:r>
              <a:rPr lang="en-US" noProof="0"/>
              <a:t>Optionally divide events into shards (i.e., partitions)</a:t>
            </a:r>
            <a:br>
              <a:rPr lang="en-US" noProof="0"/>
            </a:br>
            <a:r>
              <a:rPr lang="en-US" noProof="0"/>
              <a:t>Still, the log is unified since we have a single (conceptual) log</a:t>
            </a:r>
          </a:p>
          <a:p>
            <a:r>
              <a:rPr lang="en-US" noProof="0"/>
              <a:t>Distribution ensures</a:t>
            </a:r>
          </a:p>
          <a:p>
            <a:pPr lvl="1"/>
            <a:r>
              <a:rPr lang="en-US" noProof="0"/>
              <a:t>Scalability: work with streams larger than the capacity of single machines</a:t>
            </a:r>
          </a:p>
          <a:p>
            <a:pPr lvl="1"/>
            <a:r>
              <a:rPr lang="en-US" noProof="0"/>
              <a:t>Durability: replicate all events within the cluster to overcome data loss</a:t>
            </a:r>
          </a:p>
          <a:p>
            <a:pPr lvl="1"/>
            <a:r>
              <a:rPr lang="en-US" noProof="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1953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Ordered</a:t>
            </a:r>
            <a:r>
              <a:rPr lang="en-US" noProof="0"/>
              <a:t>: events in a shard have a sequential IDs (unique in a shard)</a:t>
            </a:r>
          </a:p>
          <a:p>
            <a:pPr lvl="1"/>
            <a:r>
              <a:rPr lang="en-US" noProof="0"/>
              <a:t>Local ordering keeps things much simpler than global ordering</a:t>
            </a:r>
          </a:p>
          <a:p>
            <a:pPr lvl="1"/>
            <a:r>
              <a:rPr lang="en-US" noProof="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err="1"/>
              <a:t>Lamport</a:t>
            </a:r>
            <a:r>
              <a:rPr lang="en-US" noProof="0"/>
              <a:t>, Leslie. "Time, clocks, and the ordering of events in a distributed system." </a:t>
            </a:r>
            <a:r>
              <a:rPr lang="en-US" i="1" noProof="0"/>
              <a:t>Concurrency: the Works of Leslie </a:t>
            </a:r>
            <a:r>
              <a:rPr lang="en-US" i="1" noProof="0" err="1"/>
              <a:t>Lamport</a:t>
            </a:r>
            <a:r>
              <a:rPr lang="en-US" noProof="0"/>
              <a:t>. 2019. 179-196.</a:t>
            </a:r>
          </a:p>
        </p:txBody>
      </p:sp>
    </p:spTree>
    <p:extLst>
      <p:ext uri="{BB962C8B-B14F-4D97-AF65-F5344CB8AC3E}">
        <p14:creationId xmlns:p14="http://schemas.microsoft.com/office/powerpoint/2010/main" val="10362731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Two types of processing</a:t>
            </a:r>
          </a:p>
          <a:p>
            <a:pPr lvl="1"/>
            <a:r>
              <a:rPr lang="en-US" b="1" noProof="0"/>
              <a:t>Single-event:</a:t>
            </a:r>
            <a:r>
              <a:rPr lang="en-US" noProof="0"/>
              <a:t> a single event produces zero or more events</a:t>
            </a:r>
          </a:p>
          <a:p>
            <a:pPr lvl="2"/>
            <a:r>
              <a:rPr lang="en-US" noProof="0"/>
              <a:t>Validating “Does this event contain all the required fields?”</a:t>
            </a:r>
          </a:p>
          <a:p>
            <a:pPr lvl="2"/>
            <a:r>
              <a:rPr lang="en-US" noProof="0"/>
              <a:t>Enriching “Where is this IP address located?”</a:t>
            </a:r>
          </a:p>
          <a:p>
            <a:pPr lvl="2"/>
            <a:r>
              <a:rPr lang="en-US" noProof="0"/>
              <a:t>Filtering “Is this error critical?”</a:t>
            </a:r>
          </a:p>
          <a:p>
            <a:pPr lvl="1"/>
            <a:r>
              <a:rPr lang="en-US" b="1" noProof="0"/>
              <a:t>Multiple-event:</a:t>
            </a:r>
            <a:r>
              <a:rPr lang="en-US" noProof="0"/>
              <a:t> multiple events collectively produce zero or more events</a:t>
            </a:r>
          </a:p>
          <a:p>
            <a:pPr lvl="2"/>
            <a:r>
              <a:rPr lang="en-US" noProof="0"/>
              <a:t>Aggregating, functions such as minimum, maximum, sum</a:t>
            </a:r>
          </a:p>
          <a:p>
            <a:pPr lvl="2"/>
            <a:r>
              <a:rPr lang="en-US" noProof="0"/>
              <a:t>Pattern matching, looking for patterns or co-occurrence</a:t>
            </a:r>
          </a:p>
          <a:p>
            <a:pPr lvl="2"/>
            <a:r>
              <a:rPr lang="en-US" noProof="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373</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671104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a:t>Why not communicating directly using messaging protocols? </a:t>
            </a:r>
          </a:p>
          <a:p>
            <a:endParaRPr lang="en-US" noProof="0"/>
          </a:p>
          <a:p>
            <a:r>
              <a:rPr lang="en-US" noProof="0"/>
              <a:t>A log enables</a:t>
            </a:r>
          </a:p>
          <a:p>
            <a:pPr lvl="1"/>
            <a:r>
              <a:rPr lang="en-US" noProof="0"/>
              <a:t>Multi-subscriber: each data item is available to any processor that wants it</a:t>
            </a:r>
          </a:p>
          <a:p>
            <a:pPr lvl="1"/>
            <a:r>
              <a:rPr lang="en-US" noProof="0"/>
              <a:t>Order: maintained in the processing done by each consumer of data</a:t>
            </a:r>
          </a:p>
          <a:p>
            <a:pPr lvl="1"/>
            <a:r>
              <a:rPr lang="en-US" noProof="0"/>
              <a:t>Buffering and isolation to the individual processes</a:t>
            </a:r>
          </a:p>
          <a:p>
            <a:pPr lvl="2"/>
            <a:r>
              <a:rPr lang="en-US" noProof="0"/>
              <a:t>E.g., a that processor produces faster than its downstream consumer can keep up</a:t>
            </a:r>
          </a:p>
          <a:p>
            <a:pPr lvl="1"/>
            <a:r>
              <a:rPr lang="en-US" noProof="0"/>
              <a:t>Reprocessing, maintaining state, etc.</a:t>
            </a:r>
          </a:p>
          <a:p>
            <a:r>
              <a:rPr lang="en-US" noProof="0"/>
              <a:t>Indeed, logs are common:</a:t>
            </a:r>
          </a:p>
          <a:p>
            <a:pPr lvl="1"/>
            <a:r>
              <a:rPr lang="en-US" noProof="0"/>
              <a:t>MapReduce workflows use files to checkpoint and share their intermediate results</a:t>
            </a:r>
          </a:p>
          <a:p>
            <a:pPr lvl="1"/>
            <a:r>
              <a:rPr lang="en-US" noProof="0"/>
              <a:t>SQL processing pipelines create intermediate or temporary tables</a:t>
            </a:r>
          </a:p>
          <a:p>
            <a:endParaRPr lang="en-US" noProof="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374</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199578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Amazon Kinesis Data Streams</a:t>
            </a:r>
          </a:p>
          <a:p>
            <a:pPr lvl="1"/>
            <a:r>
              <a:rPr lang="en-US" noProof="0"/>
              <a:t>Created and provisioned by shard</a:t>
            </a:r>
          </a:p>
          <a:p>
            <a:pPr lvl="2"/>
            <a:r>
              <a:rPr lang="en-US" noProof="0"/>
              <a:t>Each shard provides 1 </a:t>
            </a:r>
            <a:r>
              <a:rPr lang="en-US" noProof="0" err="1"/>
              <a:t>MBps</a:t>
            </a:r>
            <a:r>
              <a:rPr lang="en-US" noProof="0"/>
              <a:t> and 1000 data puts per second</a:t>
            </a:r>
          </a:p>
          <a:p>
            <a:pPr lvl="1"/>
            <a:r>
              <a:rPr lang="en-US" noProof="0"/>
              <a:t>A data record consists of</a:t>
            </a:r>
          </a:p>
          <a:p>
            <a:pPr lvl="2"/>
            <a:r>
              <a:rPr lang="en-US" noProof="0"/>
              <a:t>User-supplied partition key to balance records across shards </a:t>
            </a:r>
          </a:p>
          <a:p>
            <a:pPr lvl="2"/>
            <a:r>
              <a:rPr lang="en-US" noProof="0"/>
              <a:t>Incremental sequence number added by the shard</a:t>
            </a:r>
          </a:p>
          <a:p>
            <a:pPr lvl="2"/>
            <a:r>
              <a:rPr lang="en-US" noProof="0"/>
              <a:t>A data blob</a:t>
            </a:r>
          </a:p>
          <a:p>
            <a:pPr lvl="1"/>
            <a:r>
              <a:rPr lang="en-US" noProof="0"/>
              <a:t>Consumers get records by shard</a:t>
            </a:r>
          </a:p>
          <a:p>
            <a:pPr lvl="2"/>
            <a:r>
              <a:rPr lang="en-US" noProof="0"/>
              <a:t>Records are sorted by partition key and sequence number</a:t>
            </a:r>
          </a:p>
          <a:p>
            <a:pPr lvl="2"/>
            <a:r>
              <a:rPr lang="en-US" noProof="0"/>
              <a:t>Ordering is not guaranteed across shards</a:t>
            </a:r>
          </a:p>
          <a:p>
            <a:pPr lvl="1"/>
            <a:r>
              <a:rPr lang="en-US" noProof="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375</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a:hlinkClick r:id="rId3"/>
              </a:rPr>
              <a:t>https://docs.aws.amazon.com/streams/latest/dev/key-concepts.html</a:t>
            </a:r>
            <a:r>
              <a:rPr lang="en-US" noProof="0"/>
              <a:t> </a:t>
            </a:r>
          </a:p>
        </p:txBody>
      </p:sp>
    </p:spTree>
    <p:extLst>
      <p:ext uri="{BB962C8B-B14F-4D97-AF65-F5344CB8AC3E}">
        <p14:creationId xmlns:p14="http://schemas.microsoft.com/office/powerpoint/2010/main" val="38280233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a:t>Re-</a:t>
            </a:r>
            <a:r>
              <a:rPr lang="en-US" noProof="0" err="1"/>
              <a:t>sharding</a:t>
            </a:r>
            <a:r>
              <a:rPr lang="en-US" noProof="0"/>
              <a:t> (i.e., scaling)</a:t>
            </a:r>
          </a:p>
          <a:p>
            <a:pPr lvl="1"/>
            <a:r>
              <a:rPr lang="en-US" noProof="0"/>
              <a:t>Split a shard into two, or merge two shards</a:t>
            </a:r>
          </a:p>
          <a:p>
            <a:pPr lvl="1"/>
            <a:r>
              <a:rPr lang="en-US" noProof="0"/>
              <a:t>Users must scale shards up and down manually</a:t>
            </a:r>
          </a:p>
          <a:p>
            <a:pPr lvl="2"/>
            <a:r>
              <a:rPr lang="en-US" noProof="0"/>
              <a:t>Monitor usage with Amazon CloudWatch and modify scale as needed</a:t>
            </a:r>
          </a:p>
          <a:p>
            <a:pPr lvl="1"/>
            <a:r>
              <a:rPr lang="en-US" noProof="0"/>
              <a:t>Avoid shard management by using Kinesis Data Firehose</a:t>
            </a:r>
          </a:p>
          <a:p>
            <a:r>
              <a:rPr lang="en-US" noProof="0"/>
              <a:t>Kinesis is a regional service, with streams scoped to specific regions</a:t>
            </a:r>
          </a:p>
          <a:p>
            <a:pPr lvl="1"/>
            <a:r>
              <a:rPr lang="en-US" noProof="0"/>
              <a:t>All ingested data must travel to the region in which the stream is defined</a:t>
            </a:r>
          </a:p>
          <a:p>
            <a:r>
              <a:rPr lang="en-US" noProof="0"/>
              <a:t>Costs</a:t>
            </a:r>
          </a:p>
          <a:p>
            <a:pPr lvl="1"/>
            <a:r>
              <a:rPr lang="en-US" noProof="0"/>
              <a:t>Priced by shard hour, data volume, and data retention period</a:t>
            </a:r>
          </a:p>
          <a:p>
            <a:pPr lvl="1"/>
            <a:r>
              <a:rPr lang="en-US" noProof="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a:hlinkClick r:id="rId2"/>
              </a:rPr>
              <a:t>https://aws.amazon.com/cloudwatch/</a:t>
            </a:r>
            <a:br>
              <a:rPr lang="en-US" noProof="0"/>
            </a:br>
            <a:r>
              <a:rPr lang="en-US" noProof="0">
                <a:hlinkClick r:id="rId3"/>
              </a:rPr>
              <a:t>https://aws.amazon.com/kinesis/data-firehose</a:t>
            </a:r>
            <a:r>
              <a:rPr lang="en-US" noProof="0"/>
              <a:t>  </a:t>
            </a:r>
          </a:p>
        </p:txBody>
      </p:sp>
    </p:spTree>
    <p:extLst>
      <p:ext uri="{BB962C8B-B14F-4D97-AF65-F5344CB8AC3E}">
        <p14:creationId xmlns:p14="http://schemas.microsoft.com/office/powerpoint/2010/main" val="378733636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Producer/Consumer</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message retention</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a:p>
        </p:txBody>
      </p:sp>
    </p:spTree>
    <p:extLst>
      <p:ext uri="{BB962C8B-B14F-4D97-AF65-F5344CB8AC3E}">
        <p14:creationId xmlns:p14="http://schemas.microsoft.com/office/powerpoint/2010/main" val="20804430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88ABB4D0-645A-4A40-A202-F7676CA100B5}"/>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 compose code functions in a loose orchestration</a:t>
            </a:r>
          </a:p>
          <a:p>
            <a:pPr lvl="1"/>
            <a:r>
              <a:rPr lang="en-US" noProof="0"/>
              <a:t>Build modular back-end systems</a:t>
            </a:r>
          </a:p>
          <a:p>
            <a:pPr lvl="1"/>
            <a:r>
              <a:rPr lang="en-US" noProof="0"/>
              <a:t>Event-driven and push-based pipelines</a:t>
            </a:r>
          </a:p>
          <a:p>
            <a:r>
              <a:rPr lang="en-US" noProof="0"/>
              <a:t>With Lambda, you are responsible only for your code (Lambda function)</a:t>
            </a:r>
          </a:p>
          <a:p>
            <a:pPr lvl="1"/>
            <a:r>
              <a:rPr lang="en-US" noProof="0"/>
              <a:t>Lambda manages the compute fleet that offers a balance of memory and CPU</a:t>
            </a:r>
          </a:p>
          <a:p>
            <a:pPr lvl="1"/>
            <a:r>
              <a:rPr lang="en-US" noProof="0"/>
              <a:t>Lambda performs operational and administrative activities on your behalf</a:t>
            </a:r>
          </a:p>
          <a:p>
            <a:pPr lvl="2"/>
            <a:r>
              <a:rPr lang="en-US" noProof="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379</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a:t>Granularity</a:t>
            </a:r>
          </a:p>
          <a:p>
            <a:pPr lvl="1"/>
            <a:r>
              <a:rPr lang="en-US" noProof="0">
                <a:solidFill>
                  <a:srgbClr val="0070C0"/>
                </a:solidFill>
              </a:rPr>
              <a:t>Fine-grained</a:t>
            </a:r>
            <a:r>
              <a:rPr lang="en-US" noProof="0"/>
              <a:t> (instance level): tracking data items (e.g., a tuple in a dataset) transformations</a:t>
            </a:r>
          </a:p>
          <a:p>
            <a:pPr lvl="1"/>
            <a:r>
              <a:rPr lang="en-US" noProof="0">
                <a:solidFill>
                  <a:srgbClr val="0070C0"/>
                </a:solidFill>
              </a:rPr>
              <a:t>Coarse-grained</a:t>
            </a:r>
            <a:r>
              <a:rPr lang="en-US" noProof="0"/>
              <a:t> (schema-level): tracking dataset transformations</a:t>
            </a:r>
          </a:p>
          <a:p>
            <a:r>
              <a:rPr lang="en-US" noProof="0"/>
              <a:t>Queries</a:t>
            </a:r>
          </a:p>
          <a:p>
            <a:pPr lvl="1"/>
            <a:r>
              <a:rPr lang="en-US" noProof="0">
                <a:solidFill>
                  <a:srgbClr val="FF5050"/>
                </a:solidFill>
              </a:rPr>
              <a:t>Where</a:t>
            </a:r>
            <a:r>
              <a:rPr lang="en-US" noProof="0"/>
              <a:t> provenance: given some output, which inputs did the output come from?</a:t>
            </a:r>
          </a:p>
          <a:p>
            <a:pPr lvl="1"/>
            <a:r>
              <a:rPr lang="en-US" noProof="0">
                <a:solidFill>
                  <a:srgbClr val="FF5050"/>
                </a:solidFill>
              </a:rPr>
              <a:t>How</a:t>
            </a:r>
            <a:r>
              <a:rPr lang="en-US" noProof="0"/>
              <a:t> provenance: given some output, how were the inputs manipulated?</a:t>
            </a:r>
          </a:p>
          <a:p>
            <a:pPr lvl="1"/>
            <a:r>
              <a:rPr lang="en-US" noProof="0">
                <a:solidFill>
                  <a:srgbClr val="FF5050"/>
                </a:solidFill>
              </a:rPr>
              <a:t>Why</a:t>
            </a:r>
            <a:r>
              <a:rPr lang="en-US" noProof="0"/>
              <a:t> provenance: given some output, why was data generated? </a:t>
            </a:r>
          </a:p>
          <a:p>
            <a:pPr lvl="2"/>
            <a:r>
              <a:rPr lang="en-US" noProof="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br>
              <a:rPr lang="en-US" noProof="0"/>
            </a:br>
            <a:r>
              <a:rPr lang="en-US" noProof="0"/>
              <a:t>Ikeda, Robert, and Jennifer </a:t>
            </a:r>
            <a:r>
              <a:rPr lang="en-US" noProof="0" err="1"/>
              <a:t>Widom</a:t>
            </a:r>
            <a:r>
              <a:rPr lang="en-US" noProof="0"/>
              <a:t>. </a:t>
            </a:r>
            <a:r>
              <a:rPr lang="en-US" i="1" noProof="0"/>
              <a:t>Data lineage: A survey</a:t>
            </a:r>
            <a:r>
              <a:rPr lang="en-US" noProof="0"/>
              <a:t>. Stanford </a:t>
            </a:r>
            <a:r>
              <a:rPr lang="en-US" noProof="0" err="1"/>
              <a:t>InfoLab</a:t>
            </a:r>
            <a:r>
              <a:rPr lang="en-US" noProof="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a:t>
            </a:r>
          </a:p>
          <a:p>
            <a:pPr lvl="1"/>
            <a:r>
              <a:rPr lang="en-US" noProof="0"/>
              <a:t>A Lambda function is a granular service</a:t>
            </a:r>
          </a:p>
          <a:p>
            <a:pPr lvl="1"/>
            <a:r>
              <a:rPr lang="en-US" noProof="0"/>
              <a:t>The Lambda runtime invokes a lambda function multiple times in parallel</a:t>
            </a:r>
          </a:p>
          <a:p>
            <a:pPr lvl="1"/>
            <a:r>
              <a:rPr lang="en-US" noProof="0"/>
              <a:t>Compute service that executes code written in JavaScript/Python/C#/Java</a:t>
            </a:r>
          </a:p>
          <a:p>
            <a:pPr lvl="2"/>
            <a:r>
              <a:rPr lang="en-US" noProof="0"/>
              <a:t>Elastic Compute Cloud (EC2) servers run the code (e.g., a Linux server)</a:t>
            </a:r>
          </a:p>
          <a:p>
            <a:pPr lvl="1"/>
            <a:r>
              <a:rPr lang="en-US" noProof="0"/>
              <a:t>A function is `code + configuration + dependencies`</a:t>
            </a:r>
          </a:p>
          <a:p>
            <a:pPr lvl="2"/>
            <a:r>
              <a:rPr lang="en-US" noProof="0"/>
              <a:t>Source code (JARs or DLLs) is zipped up and deployed to a container</a:t>
            </a:r>
          </a:p>
          <a:p>
            <a:pPr lvl="1"/>
            <a:r>
              <a:rPr lang="en-US" noProof="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Serverless computing (</a:t>
            </a:r>
            <a:r>
              <a:rPr lang="en-US" noProof="0" err="1"/>
              <a:t>FaaS</a:t>
            </a:r>
            <a:r>
              <a:rPr lang="en-US" noProof="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err="1"/>
              <a:t>FaaS</a:t>
            </a:r>
            <a:r>
              <a:rPr lang="en-US" noProof="0"/>
              <a:t>: write single-purpose stateless functions</a:t>
            </a:r>
          </a:p>
          <a:p>
            <a:pPr lvl="1"/>
            <a:r>
              <a:rPr lang="en-US" noProof="0"/>
              <a:t>Keep the single responsibility principle in mind</a:t>
            </a:r>
          </a:p>
          <a:p>
            <a:pPr lvl="1"/>
            <a:r>
              <a:rPr lang="en-US" noProof="0"/>
              <a:t>A function that does just one thing is more testable and robust</a:t>
            </a:r>
          </a:p>
          <a:p>
            <a:pPr lvl="1"/>
            <a:r>
              <a:rPr lang="en-US" noProof="0"/>
              <a:t>A function with a well-defined interface is also more likely to be reused</a:t>
            </a:r>
          </a:p>
          <a:p>
            <a:pPr lvl="1"/>
            <a:r>
              <a:rPr lang="en-US" noProof="0"/>
              <a:t>Code should be created in a stateless style</a:t>
            </a:r>
          </a:p>
          <a:p>
            <a:pPr lvl="2"/>
            <a:r>
              <a:rPr lang="en-US" noProof="0"/>
              <a:t>Statelessness allows scalability</a:t>
            </a:r>
          </a:p>
          <a:p>
            <a:pPr lvl="2"/>
            <a:r>
              <a:rPr lang="en-US" noProof="0"/>
              <a:t>Local resources or processes will not survive along sessions</a:t>
            </a:r>
          </a:p>
          <a:p>
            <a:pPr lvl="1"/>
            <a:r>
              <a:rPr lang="en-US" noProof="0"/>
              <a:t>Functions that terminate sooner are cheaper</a:t>
            </a:r>
          </a:p>
          <a:p>
            <a:pPr lvl="2"/>
            <a:r>
              <a:rPr lang="en-US" noProof="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381</a:t>
            </a:fld>
            <a:endParaRPr lang="it-IT"/>
          </a:p>
        </p:txBody>
      </p:sp>
    </p:spTree>
    <p:extLst>
      <p:ext uri="{BB962C8B-B14F-4D97-AF65-F5344CB8AC3E}">
        <p14:creationId xmlns:p14="http://schemas.microsoft.com/office/powerpoint/2010/main" val="424683172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Patterns are architectural solutions to problems in software design</a:t>
            </a:r>
          </a:p>
          <a:p>
            <a:pPr lvl="1"/>
            <a:r>
              <a:rPr lang="en-US" noProof="0"/>
              <a:t>A (design) pattern is a general, best-practice reusable solution to a commonly occurring problem within a given context in software design </a:t>
            </a:r>
          </a:p>
          <a:p>
            <a:pPr lvl="1"/>
            <a:r>
              <a:rPr lang="en-US" noProof="0"/>
              <a:t>It is a template for how to solve a problem in many different situations</a:t>
            </a:r>
          </a:p>
          <a:p>
            <a:r>
              <a:rPr lang="en-US" noProof="0"/>
              <a:t>Patterns for serverless data pipelines</a:t>
            </a:r>
          </a:p>
          <a:p>
            <a:pPr lvl="2"/>
            <a:r>
              <a:rPr lang="en-US" noProof="0"/>
              <a:t>Command pattern</a:t>
            </a:r>
          </a:p>
          <a:p>
            <a:pPr lvl="2"/>
            <a:r>
              <a:rPr lang="en-US" noProof="0"/>
              <a:t>Messaging pattern</a:t>
            </a:r>
          </a:p>
          <a:p>
            <a:pPr lvl="2"/>
            <a:r>
              <a:rPr lang="en-US" noProof="0"/>
              <a:t>Priority queue pattern</a:t>
            </a:r>
          </a:p>
          <a:p>
            <a:pPr lvl="2"/>
            <a:r>
              <a:rPr lang="en-US" noProof="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382</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a:hlinkClick r:id="rId3"/>
              </a:rPr>
              <a:t>https://www.manning.com/books/aws-lambda-in-action</a:t>
            </a:r>
            <a:r>
              <a:rPr lang="en-US" noProof="0"/>
              <a:t> </a:t>
            </a:r>
          </a:p>
        </p:txBody>
      </p:sp>
    </p:spTree>
    <p:extLst>
      <p:ext uri="{BB962C8B-B14F-4D97-AF65-F5344CB8AC3E}">
        <p14:creationId xmlns:p14="http://schemas.microsoft.com/office/powerpoint/2010/main" val="20484871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Command pattern</a:t>
            </a:r>
          </a:p>
          <a:p>
            <a:pPr lvl="1"/>
            <a:r>
              <a:rPr lang="en-US" noProof="0"/>
              <a:t>A behavioral design pattern in which an object is used to encapsulate the information needed to perform an action or trigger an event</a:t>
            </a:r>
          </a:p>
          <a:p>
            <a:r>
              <a:rPr lang="en-US" noProof="0"/>
              <a:t>Encapsulate a request as an object </a:t>
            </a:r>
          </a:p>
          <a:p>
            <a:pPr lvl="1"/>
            <a:r>
              <a:rPr lang="en-US" noProof="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a:hlinkClick r:id="rId3"/>
              </a:rPr>
              <a:t>https://aws.amazon.com/api-gateway</a:t>
            </a:r>
            <a:r>
              <a:rPr lang="en-US" noProof="0"/>
              <a:t> </a:t>
            </a:r>
          </a:p>
        </p:txBody>
      </p:sp>
    </p:spTree>
    <p:extLst>
      <p:ext uri="{BB962C8B-B14F-4D97-AF65-F5344CB8AC3E}">
        <p14:creationId xmlns:p14="http://schemas.microsoft.com/office/powerpoint/2010/main" val="37452443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Decompose a complex processing task into a sequence of manageable services</a:t>
            </a:r>
          </a:p>
          <a:p>
            <a:pPr lvl="1"/>
            <a:r>
              <a:rPr lang="en-US" noProof="0"/>
              <a:t>Components designed to transform data are referred to as filters</a:t>
            </a:r>
          </a:p>
          <a:p>
            <a:pPr lvl="1"/>
            <a:r>
              <a:rPr lang="en-US" noProof="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a:p>
        </p:txBody>
      </p:sp>
    </p:spTree>
    <p:extLst>
      <p:ext uri="{BB962C8B-B14F-4D97-AF65-F5344CB8AC3E}">
        <p14:creationId xmlns:p14="http://schemas.microsoft.com/office/powerpoint/2010/main" val="18981401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Messaging pattern </a:t>
            </a:r>
          </a:p>
          <a:p>
            <a:pPr lvl="1"/>
            <a:r>
              <a:rPr lang="en-US" noProof="0"/>
              <a:t>Describes how two different parts of a message passing system connect and communicate with each other </a:t>
            </a:r>
          </a:p>
          <a:p>
            <a:r>
              <a:rPr lang="en-US" noProof="0"/>
              <a:t>Decouple services from direct dependence and allow storage of events in a queue</a:t>
            </a:r>
          </a:p>
          <a:p>
            <a:pPr lvl="1"/>
            <a:r>
              <a:rPr lang="en-US" noProof="0"/>
              <a:t>Reliability: if the consuming service goes offline, messages are retained in the queue and can still be processed</a:t>
            </a:r>
          </a:p>
          <a:p>
            <a:pPr lvl="1"/>
            <a:r>
              <a:rPr lang="en-US" noProof="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a:p>
        </p:txBody>
      </p:sp>
    </p:spTree>
    <p:extLst>
      <p:ext uri="{BB962C8B-B14F-4D97-AF65-F5344CB8AC3E}">
        <p14:creationId xmlns:p14="http://schemas.microsoft.com/office/powerpoint/2010/main" val="21449177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Decouple and prioritize requests sent to services</a:t>
            </a:r>
          </a:p>
          <a:p>
            <a:pPr lvl="1"/>
            <a:r>
              <a:rPr lang="en-US" noProof="0"/>
              <a:t>Requests with a higher priority are received and processed more quickly than those with a lower priority</a:t>
            </a:r>
          </a:p>
          <a:p>
            <a:pPr lvl="1"/>
            <a:r>
              <a:rPr lang="en-US" noProof="0"/>
              <a:t>Useful in applications that offer different service level guarantees</a:t>
            </a:r>
          </a:p>
          <a:p>
            <a:r>
              <a:rPr lang="en-US" noProof="0"/>
              <a:t>Control how and when messages are dealt with</a:t>
            </a:r>
          </a:p>
          <a:p>
            <a:pPr lvl="1"/>
            <a:r>
              <a:rPr lang="en-US" noProof="0"/>
              <a:t>Different queues, topics, or streams to feed messages to your functions</a:t>
            </a:r>
          </a:p>
          <a:p>
            <a:pPr lvl="1"/>
            <a:r>
              <a:rPr lang="en-US" noProof="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a:p>
        </p:txBody>
      </p:sp>
    </p:spTree>
    <p:extLst>
      <p:ext uri="{BB962C8B-B14F-4D97-AF65-F5344CB8AC3E}">
        <p14:creationId xmlns:p14="http://schemas.microsoft.com/office/powerpoint/2010/main" val="29969738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61BDB4-185D-42FE-B503-A26C906B4662}"/>
              </a:ext>
            </a:extLst>
          </p:cNvPr>
          <p:cNvSpPr>
            <a:spLocks noGrp="1"/>
          </p:cNvSpPr>
          <p:nvPr>
            <p:ph type="title"/>
          </p:nvPr>
        </p:nvSpPr>
        <p:spPr/>
        <p:txBody>
          <a:bodyPr/>
          <a:lstStyle/>
          <a:p>
            <a:r>
              <a:rPr lang="en-US" dirty="0"/>
              <a:t>That’s all, folks!</a:t>
            </a:r>
          </a:p>
        </p:txBody>
      </p:sp>
      <p:sp>
        <p:nvSpPr>
          <p:cNvPr id="9" name="Text Placeholder 8">
            <a:extLst>
              <a:ext uri="{FF2B5EF4-FFF2-40B4-BE49-F238E27FC236}">
                <a16:creationId xmlns:a16="http://schemas.microsoft.com/office/drawing/2014/main" id="{2EF2658F-E3FB-4B24-A122-B9E16B3B7340}"/>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C83FDD43-1E4D-4455-96DD-C296D9C4AAD4}"/>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246AEF35-AEEA-4D4F-B061-9F4CF8367F3C}"/>
              </a:ext>
            </a:extLst>
          </p:cNvPr>
          <p:cNvSpPr>
            <a:spLocks noGrp="1"/>
          </p:cNvSpPr>
          <p:nvPr>
            <p:ph type="sldNum" sz="quarter" idx="12"/>
          </p:nvPr>
        </p:nvSpPr>
        <p:spPr/>
        <p:txBody>
          <a:bodyPr/>
          <a:lstStyle/>
          <a:p>
            <a:fld id="{5DD6F1BA-2510-46FC-9346-AB1F3CA1593B}" type="slidenum">
              <a:rPr lang="en-US" noProof="0" smtClean="0"/>
              <a:t>387</a:t>
            </a:fld>
            <a:endParaRPr lang="en-US" noProof="0"/>
          </a:p>
        </p:txBody>
      </p:sp>
    </p:spTree>
    <p:extLst>
      <p:ext uri="{BB962C8B-B14F-4D97-AF65-F5344CB8AC3E}">
        <p14:creationId xmlns:p14="http://schemas.microsoft.com/office/powerpoint/2010/main" val="340624456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4508A61-9C60-46B0-AB18-DF7025E7FCDC}"/>
              </a:ext>
            </a:extLst>
          </p:cNvPr>
          <p:cNvSpPr>
            <a:spLocks noGrp="1"/>
          </p:cNvSpPr>
          <p:nvPr>
            <p:ph type="title"/>
          </p:nvPr>
        </p:nvSpPr>
        <p:spPr/>
        <p:txBody>
          <a:bodyPr>
            <a:normAutofit/>
          </a:bodyPr>
          <a:lstStyle/>
          <a:p>
            <a:r>
              <a:rPr lang="en-US" dirty="0"/>
              <a:t>Feedbacks?</a:t>
            </a:r>
          </a:p>
        </p:txBody>
      </p:sp>
      <p:sp>
        <p:nvSpPr>
          <p:cNvPr id="10" name="Content Placeholder 9">
            <a:extLst>
              <a:ext uri="{FF2B5EF4-FFF2-40B4-BE49-F238E27FC236}">
                <a16:creationId xmlns:a16="http://schemas.microsoft.com/office/drawing/2014/main" id="{DF4D1066-BBD9-4BF6-8357-624514974B4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BE11297-6AE2-4C23-A124-3580097CA717}"/>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ABC296B-656C-4D8A-ABE7-8CFF45B017B0}"/>
              </a:ext>
            </a:extLst>
          </p:cNvPr>
          <p:cNvSpPr>
            <a:spLocks noGrp="1"/>
          </p:cNvSpPr>
          <p:nvPr>
            <p:ph type="sldNum" sz="quarter" idx="12"/>
          </p:nvPr>
        </p:nvSpPr>
        <p:spPr/>
        <p:txBody>
          <a:bodyPr/>
          <a:lstStyle/>
          <a:p>
            <a:fld id="{5DD6F1BA-2510-46FC-9346-AB1F3CA1593B}" type="slidenum">
              <a:rPr lang="it-IT" smtClean="0"/>
              <a:pPr/>
              <a:t>388</a:t>
            </a:fld>
            <a:endParaRPr lang="it-IT"/>
          </a:p>
        </p:txBody>
      </p:sp>
      <p:sp>
        <p:nvSpPr>
          <p:cNvPr id="11" name="Content Placeholder 10">
            <a:extLst>
              <a:ext uri="{FF2B5EF4-FFF2-40B4-BE49-F238E27FC236}">
                <a16:creationId xmlns:a16="http://schemas.microsoft.com/office/drawing/2014/main" id="{68BADB30-46E1-435F-B486-4328CC2AF3C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043983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60C0-FFA2-4FC5-AD1C-A1685F49470B}"/>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9CCCECF1-5489-4F08-A2BE-E2CFC4023C7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995C69E-D79B-459E-B3AA-1DA46D1BC9B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2FCEABF9-E631-4DFC-A282-2A98876F54BD}"/>
              </a:ext>
            </a:extLst>
          </p:cNvPr>
          <p:cNvSpPr>
            <a:spLocks noGrp="1"/>
          </p:cNvSpPr>
          <p:nvPr>
            <p:ph type="sldNum" sz="quarter" idx="12"/>
          </p:nvPr>
        </p:nvSpPr>
        <p:spPr/>
        <p:txBody>
          <a:bodyPr/>
          <a:lstStyle/>
          <a:p>
            <a:fld id="{5DD6F1BA-2510-46FC-9346-AB1F3CA1593B}" type="slidenum">
              <a:rPr lang="en-US" noProof="0" smtClean="0"/>
              <a:t>389</a:t>
            </a:fld>
            <a:endParaRPr lang="en-US" noProof="0"/>
          </a:p>
        </p:txBody>
      </p:sp>
      <p:sp>
        <p:nvSpPr>
          <p:cNvPr id="6" name="Content Placeholder 5">
            <a:extLst>
              <a:ext uri="{FF2B5EF4-FFF2-40B4-BE49-F238E27FC236}">
                <a16:creationId xmlns:a16="http://schemas.microsoft.com/office/drawing/2014/main" id="{7A1E51BF-D547-4A39-9885-CA0DBBD042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46567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provenance, an example of data management</a:t>
            </a:r>
          </a:p>
          <a:p>
            <a:pPr lvl="1"/>
            <a:r>
              <a:rPr lang="en-US" noProof="0"/>
              <a:t>Metadata pertaining to the history of a data item</a:t>
            </a:r>
          </a:p>
          <a:p>
            <a:pPr lvl="1"/>
            <a:r>
              <a:rPr lang="en-US" noProof="0"/>
              <a:t>Pipeline including the origin of objects and operations they are subjected to</a:t>
            </a:r>
          </a:p>
          <a:p>
            <a:pPr lvl="1"/>
            <a:r>
              <a:rPr lang="en-US" noProof="0"/>
              <a:t>We have a standard: </a:t>
            </a:r>
            <a:r>
              <a:rPr lang="en-US" noProof="0">
                <a:hlinkClick r:id="rId2"/>
              </a:rPr>
              <a:t>https://www.w3.org/TR/prov-dm/</a:t>
            </a:r>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a:hlinkClick r:id="rId2"/>
              </a:rPr>
              <a:t>https://www.w3.org/TR/prov-dm/</a:t>
            </a:r>
            <a:endParaRPr lang="en-US" noProof="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Hands on AWS</a:t>
            </a:r>
          </a:p>
        </p:txBody>
      </p:sp>
    </p:spTree>
    <p:extLst>
      <p:ext uri="{BB962C8B-B14F-4D97-AF65-F5344CB8AC3E}">
        <p14:creationId xmlns:p14="http://schemas.microsoft.com/office/powerpoint/2010/main" val="40792355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391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Identity and Access Management (IAM)</a:t>
            </a:r>
          </a:p>
          <a:p>
            <a:pPr lvl="1"/>
            <a:r>
              <a:rPr lang="en-US" noProof="0"/>
              <a:t>Web service that controls fine-grained access to AWS resources</a:t>
            </a:r>
          </a:p>
          <a:p>
            <a:pPr lvl="1"/>
            <a:r>
              <a:rPr lang="en-US" noProof="0"/>
              <a:t>IAM controls who is authenticated and authorized to use resources</a:t>
            </a:r>
          </a:p>
          <a:p>
            <a:r>
              <a:rPr lang="en-US" noProof="0"/>
              <a:t>IAM user</a:t>
            </a:r>
          </a:p>
          <a:p>
            <a:pPr lvl="1"/>
            <a:r>
              <a:rPr lang="en-US" noProof="0"/>
              <a:t>Unique identity recognized by AWS services and applications</a:t>
            </a:r>
          </a:p>
          <a:p>
            <a:pPr lvl="1"/>
            <a:r>
              <a:rPr lang="en-US" noProof="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392</a:t>
            </a:fld>
            <a:endParaRPr lang="it-IT"/>
          </a:p>
        </p:txBody>
      </p:sp>
    </p:spTree>
    <p:extLst>
      <p:ext uri="{BB962C8B-B14F-4D97-AF65-F5344CB8AC3E}">
        <p14:creationId xmlns:p14="http://schemas.microsoft.com/office/powerpoint/2010/main" val="215037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IAM role</a:t>
            </a:r>
          </a:p>
          <a:p>
            <a:pPr lvl="1"/>
            <a:r>
              <a:rPr lang="en-US" noProof="0"/>
              <a:t>Set of policies for making AWS service requests</a:t>
            </a:r>
          </a:p>
          <a:p>
            <a:pPr lvl="1"/>
            <a:r>
              <a:rPr lang="en-US" noProof="0"/>
              <a:t>Trusted entities (e.g., such as IAM users) assume roles</a:t>
            </a:r>
          </a:p>
          <a:p>
            <a:pPr lvl="2"/>
            <a:r>
              <a:rPr lang="en-US" noProof="0"/>
              <a:t>Delegate access with defined permissions to trusted entities</a:t>
            </a:r>
          </a:p>
          <a:p>
            <a:pPr lvl="2"/>
            <a:r>
              <a:rPr lang="en-US" noProof="0"/>
              <a:t>There is no limit to the number of IAM roles a user can assume</a:t>
            </a:r>
          </a:p>
          <a:p>
            <a:r>
              <a:rPr lang="en-US" noProof="0"/>
              <a:t>User vs role</a:t>
            </a:r>
          </a:p>
          <a:p>
            <a:pPr lvl="1"/>
            <a:r>
              <a:rPr lang="en-US" noProof="0"/>
              <a:t>User has permanent long-term credentials and is used to directly interact with AWS services</a:t>
            </a:r>
          </a:p>
          <a:p>
            <a:pPr lvl="1"/>
            <a:r>
              <a:rPr lang="en-US" noProof="0"/>
              <a:t>Role does not have credentials and cannot make direct requests to AWS services</a:t>
            </a:r>
          </a:p>
          <a:p>
            <a:pPr lvl="1"/>
            <a:r>
              <a:rPr lang="en-US" noProof="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393</a:t>
            </a:fld>
            <a:endParaRPr lang="it-IT"/>
          </a:p>
        </p:txBody>
      </p:sp>
    </p:spTree>
    <p:extLst>
      <p:ext uri="{BB962C8B-B14F-4D97-AF65-F5344CB8AC3E}">
        <p14:creationId xmlns:p14="http://schemas.microsoft.com/office/powerpoint/2010/main" val="9684411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a:t>Alice (i.e., an IAM user) is a firewoman </a:t>
            </a:r>
          </a:p>
          <a:p>
            <a:pPr lvl="1"/>
            <a:r>
              <a:rPr lang="en-US" noProof="0"/>
              <a:t>She is the same person with or without her turnout gear</a:t>
            </a:r>
          </a:p>
          <a:p>
            <a:pPr lvl="1"/>
            <a:r>
              <a:rPr lang="en-US" noProof="0"/>
              <a:t>As a firewoman (i.e., a role)</a:t>
            </a:r>
          </a:p>
          <a:p>
            <a:pPr lvl="2"/>
            <a:r>
              <a:rPr lang="en-US" noProof="0"/>
              <a:t>If she speeds to a house fire and passes a police officer, he isn't going to give her a ticket</a:t>
            </a:r>
          </a:p>
          <a:p>
            <a:pPr lvl="2"/>
            <a:r>
              <a:rPr lang="en-US" noProof="0"/>
              <a:t>In her role as a </a:t>
            </a:r>
            <a:r>
              <a:rPr lang="en-US" i="1" noProof="0"/>
              <a:t>firewoman</a:t>
            </a:r>
            <a:r>
              <a:rPr lang="en-US" noProof="0"/>
              <a:t>, she is allowed to speed to the house fire </a:t>
            </a:r>
          </a:p>
          <a:p>
            <a:pPr lvl="1"/>
            <a:r>
              <a:rPr lang="en-US" noProof="0"/>
              <a:t>As a private citizen (i.e., another role)</a:t>
            </a:r>
          </a:p>
          <a:p>
            <a:pPr lvl="2"/>
            <a:r>
              <a:rPr lang="en-US" noProof="0"/>
              <a:t>When she is off duty, if she speeds past that same police officer, he's going to give her a ticket</a:t>
            </a:r>
          </a:p>
          <a:p>
            <a:pPr lvl="2"/>
            <a:r>
              <a:rPr lang="en-US" noProof="0"/>
              <a:t>In her role as a </a:t>
            </a:r>
            <a:r>
              <a:rPr lang="en-US" i="1" noProof="0"/>
              <a:t>private citizen</a:t>
            </a:r>
            <a:r>
              <a:rPr lang="en-US" noProof="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394</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a:t>Amazon Web Services (AWS) is a public-cloud platform</a:t>
            </a:r>
          </a:p>
          <a:p>
            <a:endParaRPr lang="en-US" noProof="0"/>
          </a:p>
          <a:p>
            <a:r>
              <a:rPr lang="en-US" noProof="0"/>
              <a:t>Services can be accessed in multiple ways</a:t>
            </a:r>
          </a:p>
          <a:p>
            <a:pPr lvl="1"/>
            <a:r>
              <a:rPr lang="en-US" noProof="0"/>
              <a:t>Web GUI: intuitive point and click access without any programming </a:t>
            </a:r>
          </a:p>
          <a:p>
            <a:pPr lvl="2"/>
            <a:r>
              <a:rPr lang="en-US" noProof="0"/>
              <a:t>Intuitive interfaces is part of the attraction of cloud services</a:t>
            </a:r>
          </a:p>
          <a:p>
            <a:pPr lvl="2"/>
            <a:r>
              <a:rPr lang="en-US" noProof="0"/>
              <a:t>Tedious if the same actions must be performed repeatedly</a:t>
            </a:r>
          </a:p>
          <a:p>
            <a:pPr lvl="1"/>
            <a:r>
              <a:rPr lang="en-US" noProof="0"/>
              <a:t>(REST) Application programming interface (API)</a:t>
            </a:r>
          </a:p>
          <a:p>
            <a:pPr lvl="2"/>
            <a:r>
              <a:rPr lang="en-US" noProof="0"/>
              <a:t>Permits requests to be transmitted via Hypertext Transfer Protocol (HTTPS) </a:t>
            </a:r>
          </a:p>
          <a:p>
            <a:pPr lvl="1"/>
            <a:r>
              <a:rPr lang="en-US" noProof="0"/>
              <a:t>Software development kits (SDKs) that you install on your computer</a:t>
            </a:r>
          </a:p>
          <a:p>
            <a:pPr lvl="2"/>
            <a:r>
              <a:rPr lang="en-US" noProof="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395</a:t>
            </a:fld>
            <a:endParaRPr lang="it-IT"/>
          </a:p>
        </p:txBody>
      </p:sp>
    </p:spTree>
    <p:extLst>
      <p:ext uri="{BB962C8B-B14F-4D97-AF65-F5344CB8AC3E}">
        <p14:creationId xmlns:p14="http://schemas.microsoft.com/office/powerpoint/2010/main" val="41725515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We use the AWS Educate program</a:t>
            </a:r>
          </a:p>
          <a:p>
            <a:pPr lvl="1"/>
            <a:r>
              <a:rPr lang="en-US" noProof="0"/>
              <a:t>Login with the provided account</a:t>
            </a:r>
          </a:p>
          <a:p>
            <a:pPr lvl="1"/>
            <a:r>
              <a:rPr lang="en-US" noProof="0"/>
              <a:t>You got 150$ to work on AWS services</a:t>
            </a:r>
          </a:p>
          <a:p>
            <a:pPr lvl="1"/>
            <a:r>
              <a:rPr lang="en-US" noProof="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396</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a:hlinkClick r:id="rId3"/>
              </a:rPr>
              <a:t>https://www.awseducate.com/signin/SiteLogin</a:t>
            </a:r>
            <a:r>
              <a:rPr lang="en-US" noProof="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397</a:t>
            </a:fld>
            <a:endParaRPr lang="it-IT"/>
          </a:p>
        </p:txBody>
      </p:sp>
    </p:spTree>
    <p:extLst>
      <p:ext uri="{BB962C8B-B14F-4D97-AF65-F5344CB8AC3E}">
        <p14:creationId xmlns:p14="http://schemas.microsoft.com/office/powerpoint/2010/main" val="92333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a:t>Synopsis</a:t>
            </a:r>
          </a:p>
          <a:p>
            <a:r>
              <a:rPr lang="en-US" noProof="0"/>
              <a:t>********</a:t>
            </a:r>
          </a:p>
          <a:p>
            <a:r>
              <a:rPr lang="en-US" noProof="0" err="1"/>
              <a:t>aws</a:t>
            </a:r>
            <a:r>
              <a:rPr lang="en-US" noProof="0"/>
              <a:t> [options] &lt;command&gt; &lt;subcommand&gt; [parameters]</a:t>
            </a:r>
          </a:p>
          <a:p>
            <a:endParaRPr lang="en-US" noProof="0"/>
          </a:p>
          <a:p>
            <a:r>
              <a:rPr lang="en-US" noProof="0"/>
              <a:t>Description</a:t>
            </a:r>
          </a:p>
          <a:p>
            <a:r>
              <a:rPr lang="en-US" noProof="0"/>
              <a:t>***********</a:t>
            </a:r>
          </a:p>
          <a:p>
            <a:r>
              <a:rPr lang="en-US" noProof="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398</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a:t>CLI interface</a:t>
            </a:r>
          </a:p>
          <a:p>
            <a:pPr lvl="1"/>
            <a:r>
              <a:rPr lang="en-US" noProof="0"/>
              <a:t>Necessary to install the CLI (version 2)</a:t>
            </a:r>
          </a:p>
          <a:p>
            <a:pPr lvl="1"/>
            <a:r>
              <a:rPr lang="en-US" noProof="0"/>
              <a:t>See </a:t>
            </a:r>
            <a:r>
              <a:rPr lang="en-US" noProof="0">
                <a:hlinkClick r:id="rId2"/>
              </a:rPr>
              <a:t>https://docs.aws.amazon.com/cli/latest/userguide/install-cliv2.html</a:t>
            </a:r>
            <a:r>
              <a:rPr lang="en-US" noProof="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a:hlinkClick r:id="rId3"/>
              </a:rPr>
              <a:t>https://docs.aws.amazon.com/cli/latest/userguide/install-cliv2-linux.html</a:t>
            </a:r>
            <a:r>
              <a:rPr lang="en-US" noProof="0"/>
              <a:t> </a:t>
            </a:r>
          </a:p>
        </p:txBody>
      </p:sp>
    </p:spTree>
    <p:extLst>
      <p:ext uri="{BB962C8B-B14F-4D97-AF65-F5344CB8AC3E}">
        <p14:creationId xmlns:p14="http://schemas.microsoft.com/office/powerpoint/2010/main" val="27274574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CLI needs credentials to work</a:t>
            </a:r>
          </a:p>
          <a:p>
            <a:pPr lvl="1"/>
            <a:r>
              <a:rPr lang="en-US" noProof="0"/>
              <a:t>Go back to AWS Educate</a:t>
            </a:r>
          </a:p>
          <a:p>
            <a:pPr lvl="1"/>
            <a:r>
              <a:rPr lang="en-US" noProof="0"/>
              <a:t>Click on “Account Details”</a:t>
            </a:r>
          </a:p>
          <a:p>
            <a:pPr lvl="1"/>
            <a:r>
              <a:rPr lang="en-US" noProof="0"/>
              <a:t>Copy the content into the file </a:t>
            </a:r>
            <a:r>
              <a:rPr lang="en-US" noProof="0">
                <a:latin typeface="CourierPrime"/>
              </a:rPr>
              <a:t>~/.</a:t>
            </a:r>
            <a:r>
              <a:rPr lang="en-US" noProof="0" err="1">
                <a:latin typeface="CourierPrime"/>
              </a:rPr>
              <a:t>aws</a:t>
            </a:r>
            <a:r>
              <a:rPr lang="en-US" noProof="0">
                <a:latin typeface="CourierPrime"/>
              </a:rPr>
              <a:t>/credentials</a:t>
            </a:r>
          </a:p>
          <a:p>
            <a:pPr lvl="1"/>
            <a:r>
              <a:rPr lang="en-US" noProof="0"/>
              <a:t>Henceforth, we assume that you have set up the credentials file</a:t>
            </a:r>
          </a:p>
          <a:p>
            <a:pPr lvl="1"/>
            <a:r>
              <a:rPr lang="en-US" noProof="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399</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a:t>Questions on all (</a:t>
            </a:r>
            <a:r>
              <a:rPr lang="en-US" b="1"/>
              <a:t>theoretical</a:t>
            </a:r>
            <a:r>
              <a:rPr lang="en-US"/>
              <a:t> and </a:t>
            </a:r>
            <a:r>
              <a:rPr lang="en-US" b="1"/>
              <a:t>practical</a:t>
            </a:r>
            <a:r>
              <a:rPr lang="en-US"/>
              <a:t>) aspects of the course</a:t>
            </a:r>
          </a:p>
          <a:p>
            <a:pPr lvl="1"/>
            <a:r>
              <a:rPr lang="en-US"/>
              <a:t>A </a:t>
            </a:r>
            <a:r>
              <a:rPr lang="en-US" b="1"/>
              <a:t>single session </a:t>
            </a:r>
            <a:r>
              <a:rPr lang="en-US"/>
              <a:t>with both teachers</a:t>
            </a:r>
          </a:p>
          <a:p>
            <a:pPr lvl="1"/>
            <a:r>
              <a:rPr lang="en-US"/>
              <a:t>Exam covers </a:t>
            </a:r>
            <a:r>
              <a:rPr lang="en-US" b="1"/>
              <a:t>both modules</a:t>
            </a:r>
          </a:p>
          <a:p>
            <a:pPr lvl="1"/>
            <a:r>
              <a:rPr lang="en-US" b="1"/>
              <a:t>Seminars and labs</a:t>
            </a:r>
            <a:r>
              <a:rPr lang="en-US"/>
              <a:t> are included</a:t>
            </a:r>
          </a:p>
          <a:p>
            <a:pPr lvl="1"/>
            <a:r>
              <a:rPr lang="en-US" b="1"/>
              <a:t>Interaction during the lectures/labs </a:t>
            </a:r>
            <a:r>
              <a:rPr lang="en-US"/>
              <a:t>is considered in the final evaluation</a:t>
            </a:r>
          </a:p>
          <a:p>
            <a:r>
              <a:rPr lang="en-US"/>
              <a:t>No scheduled dates, just come </a:t>
            </a:r>
            <a:r>
              <a:rPr lang="en-US" b="1"/>
              <a:t>when you are ready</a:t>
            </a:r>
          </a:p>
          <a:p>
            <a:pPr lvl="1"/>
            <a:r>
              <a:rPr lang="en-US"/>
              <a:t>Send an email to </a:t>
            </a:r>
            <a:r>
              <a:rPr lang="en-US">
                <a:hlinkClick r:id="rId2" tooltip="mailto:enrico.gallinucci@unibo.it"/>
              </a:rPr>
              <a:t>enrico.gallinucci@unibo.it</a:t>
            </a:r>
            <a:r>
              <a:rPr lang="en-US"/>
              <a:t> to book an appointment</a:t>
            </a:r>
          </a:p>
          <a:p>
            <a:pPr lvl="1"/>
            <a:r>
              <a:rPr lang="en-US"/>
              <a:t>At least one week in advance</a:t>
            </a:r>
          </a:p>
          <a:p>
            <a:r>
              <a:rPr lang="en-US"/>
              <a:t>According to the University's regulation</a:t>
            </a:r>
          </a:p>
          <a:p>
            <a:pPr lvl="1"/>
            <a:r>
              <a:rPr lang="en-US"/>
              <a:t>Exams must be in presence</a:t>
            </a:r>
          </a:p>
          <a:p>
            <a:pPr lvl="1"/>
            <a:r>
              <a:rPr lang="en-US" b="1"/>
              <a:t>Cannot refuse a grade more than once</a:t>
            </a:r>
          </a:p>
          <a:p>
            <a:r>
              <a:rPr lang="en-US"/>
              <a:t>Be prepared: you have to wait </a:t>
            </a:r>
            <a:r>
              <a:rPr lang="en-US" b="1"/>
              <a:t>1 month before trying again</a:t>
            </a:r>
            <a:r>
              <a:rPr lang="en-US"/>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a:solidFill>
                  <a:srgbClr val="FF5050"/>
                </a:solidFill>
              </a:rPr>
              <a:t>Entity</a:t>
            </a:r>
          </a:p>
          <a:p>
            <a:pPr lvl="1"/>
            <a:r>
              <a:rPr lang="en-US" noProof="0"/>
              <a:t>Physical/conceptual things</a:t>
            </a:r>
          </a:p>
          <a:p>
            <a:r>
              <a:rPr lang="en-US" noProof="0">
                <a:solidFill>
                  <a:srgbClr val="FF5050"/>
                </a:solidFill>
              </a:rPr>
              <a:t>Activity</a:t>
            </a:r>
            <a:r>
              <a:rPr lang="en-US" noProof="0"/>
              <a:t> </a:t>
            </a:r>
          </a:p>
          <a:p>
            <a:pPr lvl="1"/>
            <a:r>
              <a:rPr lang="en-US" noProof="0"/>
              <a:t>Dynamic aspects of the world, such as actions</a:t>
            </a:r>
          </a:p>
          <a:p>
            <a:pPr lvl="1"/>
            <a:r>
              <a:rPr lang="en-US" noProof="0"/>
              <a:t>How entities come into existence, often making use of previously existing entities</a:t>
            </a:r>
          </a:p>
          <a:p>
            <a:r>
              <a:rPr lang="en-US" noProof="0">
                <a:solidFill>
                  <a:srgbClr val="FF5050"/>
                </a:solidFill>
              </a:rPr>
              <a:t>Agent</a:t>
            </a:r>
            <a:r>
              <a:rPr lang="en-US" noProof="0"/>
              <a:t> </a:t>
            </a:r>
          </a:p>
          <a:p>
            <a:pPr lvl="1"/>
            <a:r>
              <a:rPr lang="en-US" noProof="0"/>
              <a:t>A person, a piece of software</a:t>
            </a:r>
          </a:p>
          <a:p>
            <a:pPr lvl="1"/>
            <a:r>
              <a:rPr lang="en-US" noProof="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a:hlinkClick r:id="rId3"/>
              </a:rPr>
              <a:t>https://www.w3.org/TR/2013/NOTE-prov-primer-20130430/</a:t>
            </a:r>
            <a:r>
              <a:rPr lang="en-US" noProof="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a:t>Run `</a:t>
            </a:r>
            <a:r>
              <a:rPr lang="en-US" noProof="0" err="1">
                <a:latin typeface="CourierPrime"/>
              </a:rPr>
              <a:t>aws</a:t>
            </a:r>
            <a:r>
              <a:rPr lang="en-US" noProof="0">
                <a:latin typeface="CourierPrime"/>
              </a:rPr>
              <a:t> configure</a:t>
            </a:r>
            <a:r>
              <a:rPr lang="en-US" noProof="0"/>
              <a:t>`</a:t>
            </a:r>
          </a:p>
          <a:p>
            <a:pPr lvl="1"/>
            <a:r>
              <a:rPr lang="en-US" noProof="0"/>
              <a:t>Confirm AWS Access Key ID (press enter)</a:t>
            </a:r>
          </a:p>
          <a:p>
            <a:pPr lvl="1"/>
            <a:r>
              <a:rPr lang="en-US" noProof="0"/>
              <a:t>Confirm AWS Secret Access Key (press enter)</a:t>
            </a:r>
          </a:p>
          <a:p>
            <a:pPr lvl="1"/>
            <a:r>
              <a:rPr lang="en-US" noProof="0"/>
              <a:t>Set Default region name to `</a:t>
            </a:r>
            <a:r>
              <a:rPr lang="en-US" noProof="0">
                <a:latin typeface="CourierPrime"/>
              </a:rPr>
              <a:t>us-east-1</a:t>
            </a:r>
            <a:r>
              <a:rPr lang="en-US" noProof="0"/>
              <a:t>`</a:t>
            </a:r>
          </a:p>
          <a:p>
            <a:pPr lvl="1"/>
            <a:r>
              <a:rPr lang="en-US" noProof="0"/>
              <a:t>Set Default output format to `</a:t>
            </a:r>
            <a:r>
              <a:rPr lang="en-US" noProof="0" err="1">
                <a:latin typeface="CourierPrime"/>
              </a:rPr>
              <a:t>json</a:t>
            </a:r>
            <a:r>
              <a:rPr lang="en-US" noProof="0"/>
              <a:t>`</a:t>
            </a:r>
          </a:p>
          <a:p>
            <a:r>
              <a:rPr lang="en-US" noProof="0"/>
              <a:t>It is also possible to configure an AWS profile</a:t>
            </a:r>
          </a:p>
          <a:p>
            <a:pPr lvl="1"/>
            <a:r>
              <a:rPr lang="en-US" noProof="0"/>
              <a:t>A (named) profile is a collection of settings and credentials</a:t>
            </a:r>
          </a:p>
          <a:p>
            <a:pPr lvl="1"/>
            <a:r>
              <a:rPr lang="en-US" noProof="0"/>
              <a:t>If profile is specified, its settings and credentials are used to run a command</a:t>
            </a:r>
          </a:p>
          <a:p>
            <a:pPr lvl="1"/>
            <a:r>
              <a:rPr lang="en-US" noProof="0"/>
              <a:t>When no profile is explicitly referenced, use `</a:t>
            </a:r>
            <a:r>
              <a:rPr lang="en-US" noProof="0">
                <a:latin typeface="CourierPrime"/>
              </a:rPr>
              <a:t>default</a:t>
            </a:r>
            <a:r>
              <a:rPr lang="en-US" noProof="0"/>
              <a:t>` </a:t>
            </a:r>
          </a:p>
          <a:p>
            <a:pPr lvl="2"/>
            <a:r>
              <a:rPr lang="en-US" noProof="0"/>
              <a:t>We stick to `</a:t>
            </a:r>
            <a:r>
              <a:rPr lang="en-US" noProof="0">
                <a:latin typeface="CourierPrime"/>
              </a:rPr>
              <a:t>default</a:t>
            </a:r>
            <a:r>
              <a:rPr lang="en-US" noProof="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400</a:t>
            </a:fld>
            <a:endParaRPr lang="it-IT"/>
          </a:p>
        </p:txBody>
      </p:sp>
    </p:spTree>
    <p:extLst>
      <p:ext uri="{BB962C8B-B14F-4D97-AF65-F5344CB8AC3E}">
        <p14:creationId xmlns:p14="http://schemas.microsoft.com/office/powerpoint/2010/main" val="7336054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a:t>$ </a:t>
            </a:r>
            <a:r>
              <a:rPr lang="en-US" sz="1400" noProof="0">
                <a:latin typeface="Consolas" panose="020B0609020204030204" pitchFamily="49" charset="0"/>
              </a:rPr>
              <a:t>git clone </a:t>
            </a:r>
            <a:r>
              <a:rPr lang="en-US" sz="1400" noProof="0">
                <a:latin typeface="Consolas" panose="020B0609020204030204" pitchFamily="49" charset="0"/>
                <a:hlinkClick r:id="rId2"/>
              </a:rPr>
              <a:t>https://github.com/w4bo/bigdata-aws/</a:t>
            </a:r>
            <a:endParaRPr lang="en-US" noProof="0"/>
          </a:p>
          <a:p>
            <a:r>
              <a:rPr lang="en-US" noProof="0"/>
              <a:t>$ cd bigdata-</a:t>
            </a:r>
            <a:r>
              <a:rPr lang="en-US" noProof="0" err="1"/>
              <a:t>aws</a:t>
            </a:r>
            <a:r>
              <a:rPr lang="en-US" noProof="0"/>
              <a:t>/lab01-lambda</a:t>
            </a:r>
          </a:p>
          <a:p>
            <a:r>
              <a:rPr lang="en-US" noProof="0"/>
              <a:t>$ </a:t>
            </a:r>
            <a:r>
              <a:rPr lang="en-US" noProof="0" err="1"/>
              <a:t>aws</a:t>
            </a:r>
            <a:r>
              <a:rPr lang="en-US" noProof="0"/>
              <a:t> s3api create-bucket --bucket aws-bucket-bigdata2021</a:t>
            </a:r>
          </a:p>
          <a:p>
            <a:r>
              <a:rPr lang="en-US" noProof="0"/>
              <a:t>$ </a:t>
            </a:r>
            <a:r>
              <a:rPr lang="en-US" altLang="en-US" noProof="0" err="1"/>
              <a:t>aws</a:t>
            </a:r>
            <a:r>
              <a:rPr lang="en-US" altLang="en-US" noProof="0"/>
              <a:t> s3 cp datasets/inferno.txt s3://</a:t>
            </a:r>
            <a:r>
              <a:rPr lang="en-US" noProof="0"/>
              <a:t>aws-bucket-bigdata2021</a:t>
            </a:r>
            <a:r>
              <a:rPr lang="en-US" altLang="en-US" noProof="0"/>
              <a:t>/inferno.txt</a:t>
            </a:r>
          </a:p>
          <a:p>
            <a:r>
              <a:rPr lang="en-US" altLang="en-US" noProof="0"/>
              <a:t>$ </a:t>
            </a:r>
            <a:r>
              <a:rPr lang="en-US" altLang="en-US" noProof="0" err="1"/>
              <a:t>aws</a:t>
            </a:r>
            <a:r>
              <a:rPr lang="en-US" altLang="en-US" noProof="0"/>
              <a:t> s3api list-objects --bucket </a:t>
            </a:r>
            <a:r>
              <a:rPr lang="en-US" noProof="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401</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Create S3 bucket, t</a:t>
            </a:r>
            <a:r>
              <a:rPr lang="en-US" altLang="en-US" noProof="0"/>
              <a:t>he following rules apply for naming buckets </a:t>
            </a:r>
          </a:p>
          <a:p>
            <a:pPr lvl="1"/>
            <a:r>
              <a:rPr lang="en-US" altLang="en-US" noProof="0"/>
              <a:t>Must be between 3 and 63 characters long</a:t>
            </a:r>
          </a:p>
          <a:p>
            <a:pPr lvl="1"/>
            <a:r>
              <a:rPr lang="en-US" altLang="en-US" noProof="0"/>
              <a:t>Can consist only of lowercase letters, numbers, dots (.), and hyphens (-) </a:t>
            </a:r>
          </a:p>
          <a:p>
            <a:pPr lvl="1"/>
            <a:r>
              <a:rPr lang="en-US" altLang="en-US" noProof="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a:hlinkClick r:id="rId3"/>
              </a:rPr>
              <a:t>https://s3.console.aws.amazon.com/s3/home?region=us-east-1#</a:t>
            </a:r>
            <a:r>
              <a:rPr lang="en-US" noProof="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a:t>To start this lecture, you need to</a:t>
            </a:r>
          </a:p>
          <a:p>
            <a:pPr lvl="1"/>
            <a:r>
              <a:rPr lang="en-US" noProof="0"/>
              <a:t>Activate your AWS Educate account</a:t>
            </a:r>
          </a:p>
          <a:p>
            <a:pPr lvl="1"/>
            <a:r>
              <a:rPr lang="en-US" noProof="0"/>
              <a:t>Either</a:t>
            </a:r>
          </a:p>
          <a:p>
            <a:pPr lvl="2"/>
            <a:r>
              <a:rPr lang="en-US" noProof="0"/>
              <a:t>Install the necessary software</a:t>
            </a:r>
          </a:p>
          <a:p>
            <a:pPr lvl="3"/>
            <a:r>
              <a:rPr lang="en-US" noProof="0"/>
              <a:t>git</a:t>
            </a:r>
          </a:p>
          <a:p>
            <a:pPr lvl="3"/>
            <a:r>
              <a:rPr lang="en-US" noProof="0"/>
              <a:t>IntelliJ IDEA (with AWS Toolkit and Scala plugins)</a:t>
            </a:r>
          </a:p>
          <a:p>
            <a:pPr lvl="3"/>
            <a:r>
              <a:rPr lang="en-US" noProof="0"/>
              <a:t>python</a:t>
            </a:r>
          </a:p>
          <a:p>
            <a:pPr lvl="3"/>
            <a:r>
              <a:rPr lang="en-US" noProof="0"/>
              <a:t>java 1.8</a:t>
            </a:r>
          </a:p>
          <a:p>
            <a:pPr lvl="3"/>
            <a:r>
              <a:rPr lang="en-US" noProof="0"/>
              <a:t>Docker</a:t>
            </a:r>
          </a:p>
          <a:p>
            <a:pPr lvl="3"/>
            <a:r>
              <a:rPr lang="en-US" noProof="0"/>
              <a:t>AWS CLI, AWS SAM CLI</a:t>
            </a:r>
          </a:p>
          <a:p>
            <a:pPr lvl="2"/>
            <a:r>
              <a:rPr lang="en-US" noProof="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403</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err="1"/>
              <a:t>sudo</a:t>
            </a:r>
            <a:r>
              <a:rPr lang="en-US" altLang="en-US" noProof="0"/>
              <a:t> group add docker</a:t>
            </a:r>
          </a:p>
          <a:p>
            <a:pPr lvl="0"/>
            <a:r>
              <a:rPr lang="en-US" altLang="en-US" noProof="0" err="1"/>
              <a:t>sudo</a:t>
            </a:r>
            <a:r>
              <a:rPr lang="en-US" altLang="en-US" noProof="0"/>
              <a:t> </a:t>
            </a:r>
            <a:r>
              <a:rPr lang="en-US" altLang="en-US" noProof="0" err="1"/>
              <a:t>usermod</a:t>
            </a:r>
            <a:r>
              <a:rPr lang="en-US" altLang="en-US" noProof="0"/>
              <a:t> –</a:t>
            </a:r>
            <a:r>
              <a:rPr lang="en-US" altLang="en-US" noProof="0" err="1"/>
              <a:t>aG</a:t>
            </a:r>
            <a:r>
              <a:rPr lang="en-US" altLang="en-US" noProof="0"/>
              <a:t> docker $USER</a:t>
            </a:r>
          </a:p>
          <a:p>
            <a:pPr lvl="0"/>
            <a:r>
              <a:rPr lang="en-US" altLang="en-US" noProof="0" err="1"/>
              <a:t>newgrp</a:t>
            </a:r>
            <a:r>
              <a:rPr lang="en-US" altLang="en-US" noProof="0"/>
              <a:t> docker</a:t>
            </a:r>
          </a:p>
          <a:p>
            <a:r>
              <a:rPr lang="en-US" altLang="en-US" noProof="0" err="1"/>
              <a:t>sudo</a:t>
            </a:r>
            <a:r>
              <a:rPr lang="en-US" altLang="en-US" noProof="0"/>
              <a:t> </a:t>
            </a:r>
            <a:r>
              <a:rPr lang="en-US" altLang="en-US" noProof="0" err="1"/>
              <a:t>chmod</a:t>
            </a:r>
            <a:r>
              <a:rPr lang="en-US" altLang="en-US" noProof="0"/>
              <a:t> 666 /var/run/</a:t>
            </a:r>
            <a:r>
              <a:rPr lang="en-US" altLang="en-US" noProof="0" err="1"/>
              <a:t>docker.sock</a:t>
            </a:r>
            <a:r>
              <a:rPr lang="en-US" altLang="en-US" noProof="0"/>
              <a:t> </a:t>
            </a:r>
          </a:p>
          <a:p>
            <a:pPr lvl="0"/>
            <a:r>
              <a:rPr lang="en-US" altLang="en-US" noProof="0" err="1"/>
              <a:t>wget</a:t>
            </a:r>
            <a:r>
              <a:rPr lang="en-US" altLang="en-US" noProof="0"/>
              <a:t> </a:t>
            </a:r>
            <a:r>
              <a:rPr lang="en-US" altLang="en-US" noProof="0">
                <a:hlinkClick r:id="rId2"/>
              </a:rPr>
              <a:t>https://github.com/aws/aws-sam-cli/releases/latest/download/aws-sam-cli-linux-x86_64.zip</a:t>
            </a:r>
            <a:r>
              <a:rPr lang="en-US" altLang="en-US" noProof="0"/>
              <a:t> </a:t>
            </a:r>
          </a:p>
          <a:p>
            <a:pPr lvl="0"/>
            <a:r>
              <a:rPr lang="en-US" altLang="en-US" noProof="0"/>
              <a:t>unzip aws-sam-cli-linux-x86_64.zip -d </a:t>
            </a:r>
            <a:r>
              <a:rPr lang="en-US" altLang="en-US" noProof="0" err="1"/>
              <a:t>sam</a:t>
            </a:r>
            <a:r>
              <a:rPr lang="en-US" altLang="en-US" noProof="0"/>
              <a:t>-installation </a:t>
            </a:r>
          </a:p>
          <a:p>
            <a:pPr lvl="0"/>
            <a:r>
              <a:rPr lang="en-US" altLang="en-US" noProof="0" err="1"/>
              <a:t>sudo</a:t>
            </a:r>
            <a:r>
              <a:rPr lang="en-US" altLang="en-US" noProof="0"/>
              <a:t> ./</a:t>
            </a:r>
            <a:r>
              <a:rPr lang="en-US" altLang="en-US" noProof="0" err="1"/>
              <a:t>sam</a:t>
            </a:r>
            <a:r>
              <a:rPr lang="en-US" altLang="en-US" noProof="0"/>
              <a:t>-installation/install </a:t>
            </a:r>
          </a:p>
          <a:p>
            <a:pPr lvl="0"/>
            <a:r>
              <a:rPr lang="en-US" altLang="en-US" noProof="0" err="1"/>
              <a:t>sam</a:t>
            </a:r>
            <a:r>
              <a:rPr lang="en-US" altLang="en-US" noProof="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404</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a:t>Serverless Application Model is a framework to build serverless applications</a:t>
            </a:r>
          </a:p>
          <a:p>
            <a:pPr lvl="1"/>
            <a:r>
              <a:rPr lang="en-US" noProof="0"/>
              <a:t>A serverless application is a combination of Lambda functions, event sources, etc.</a:t>
            </a:r>
          </a:p>
          <a:p>
            <a:pPr lvl="1"/>
            <a:r>
              <a:rPr lang="en-US" noProof="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a:hlinkClick r:id="rId3"/>
              </a:rPr>
              <a:t>https://docs.aws.amazon.com/serverless-application-model/latest/developerguide/serverless-sam-cli-install.html</a:t>
            </a:r>
            <a:r>
              <a:rPr lang="en-US" noProof="0"/>
              <a:t> </a:t>
            </a:r>
          </a:p>
        </p:txBody>
      </p:sp>
    </p:spTree>
    <p:extLst>
      <p:ext uri="{BB962C8B-B14F-4D97-AF65-F5344CB8AC3E}">
        <p14:creationId xmlns:p14="http://schemas.microsoft.com/office/powerpoint/2010/main" val="2603455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a:t>AWS Educate (and AWS console)</a:t>
            </a:r>
          </a:p>
          <a:p>
            <a:pPr lvl="1"/>
            <a:r>
              <a:rPr lang="en-US" sz="1400" noProof="0">
                <a:hlinkClick r:id="rId2"/>
              </a:rPr>
              <a:t>https://aws.amazon.com/it/education/awseducate/</a:t>
            </a:r>
            <a:r>
              <a:rPr lang="en-US" sz="1400" noProof="0"/>
              <a:t> </a:t>
            </a:r>
          </a:p>
          <a:p>
            <a:pPr lvl="1"/>
            <a:r>
              <a:rPr lang="en-US" sz="1400" noProof="0">
                <a:hlinkClick r:id="rId3"/>
              </a:rPr>
              <a:t>https://console.aws.amazon.com/console/home?region=us-east-1</a:t>
            </a:r>
            <a:r>
              <a:rPr lang="en-US" sz="1400" noProof="0"/>
              <a:t> </a:t>
            </a:r>
          </a:p>
          <a:p>
            <a:r>
              <a:rPr lang="en-US" sz="1800" noProof="0"/>
              <a:t>IAM (authentication)</a:t>
            </a:r>
          </a:p>
          <a:p>
            <a:pPr lvl="1"/>
            <a:r>
              <a:rPr lang="en-US" sz="1400" noProof="0">
                <a:hlinkClick r:id="rId4"/>
              </a:rPr>
              <a:t>https://docs.aws.amazon.com/IAM/latest/UserGuide/iam-ug.pdf</a:t>
            </a:r>
            <a:r>
              <a:rPr lang="en-US" sz="1400" noProof="0"/>
              <a:t> </a:t>
            </a:r>
          </a:p>
          <a:p>
            <a:r>
              <a:rPr lang="en-US" sz="1800" noProof="0"/>
              <a:t>SDK (software API)</a:t>
            </a:r>
          </a:p>
          <a:p>
            <a:pPr lvl="1"/>
            <a:r>
              <a:rPr lang="en-US" sz="1400" noProof="0">
                <a:hlinkClick r:id="rId5"/>
              </a:rPr>
              <a:t>https://docs.aws.amazon.com/sdk-for-java/latest/developer-guide/home.html</a:t>
            </a:r>
            <a:r>
              <a:rPr lang="en-US" sz="1400" noProof="0"/>
              <a:t> </a:t>
            </a:r>
          </a:p>
          <a:p>
            <a:r>
              <a:rPr lang="en-US" sz="1800" noProof="0"/>
              <a:t>Lambda (serverless computing and processing)</a:t>
            </a:r>
          </a:p>
          <a:p>
            <a:pPr lvl="1"/>
            <a:r>
              <a:rPr lang="en-US" sz="1400" noProof="0">
                <a:hlinkClick r:id="rId6"/>
              </a:rPr>
              <a:t>https://docs.aws.amazon.com/lambda/latest/dg/getting-started.html</a:t>
            </a:r>
            <a:r>
              <a:rPr lang="en-US" sz="1400" noProof="0"/>
              <a:t> </a:t>
            </a:r>
          </a:p>
          <a:p>
            <a:pPr lvl="1"/>
            <a:r>
              <a:rPr lang="en-US" sz="1400" noProof="0">
                <a:hlinkClick r:id="rId7"/>
              </a:rPr>
              <a:t>https://console.aws.amazon.com/lambda/home?region=us-east-1#/functions</a:t>
            </a:r>
            <a:r>
              <a:rPr lang="en-US" sz="1400" noProof="0"/>
              <a:t> </a:t>
            </a:r>
          </a:p>
          <a:p>
            <a:r>
              <a:rPr lang="en-US" sz="1800" noProof="0"/>
              <a:t>DynamoDB (key-value database)</a:t>
            </a:r>
          </a:p>
          <a:p>
            <a:pPr lvl="1"/>
            <a:r>
              <a:rPr lang="en-US" sz="1400" noProof="0">
                <a:hlinkClick r:id="rId8"/>
              </a:rPr>
              <a:t>https://docs.aws.amazon.com/amazondynamodb/latest/developerguide/Introduction</a:t>
            </a:r>
            <a:endParaRPr lang="en-US" sz="1400" noProof="0"/>
          </a:p>
          <a:p>
            <a:r>
              <a:rPr lang="en-US" sz="1800" noProof="0"/>
              <a:t>S3 (object storage)</a:t>
            </a:r>
          </a:p>
          <a:p>
            <a:pPr lvl="1"/>
            <a:r>
              <a:rPr lang="en-US" sz="1400" noProof="0">
                <a:hlinkClick r:id="rId9"/>
              </a:rPr>
              <a:t>https://s3.console.aws.amazon.com/s3/home?region=us-east-1</a:t>
            </a:r>
            <a:r>
              <a:rPr lang="en-US" sz="1400" noProof="0"/>
              <a:t> </a:t>
            </a:r>
            <a:endParaRPr lang="en-US" sz="1800" noProof="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405</a:t>
            </a:fld>
            <a:endParaRPr lang="it-IT"/>
          </a:p>
        </p:txBody>
      </p:sp>
    </p:spTree>
    <p:extLst>
      <p:ext uri="{BB962C8B-B14F-4D97-AF65-F5344CB8AC3E}">
        <p14:creationId xmlns:p14="http://schemas.microsoft.com/office/powerpoint/2010/main" val="39159515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a:t>Dataset sample</a:t>
            </a:r>
          </a:p>
          <a:p>
            <a:r>
              <a:rPr lang="en-US" noProof="0"/>
              <a:t>%%%%%%%%%%%%%%</a:t>
            </a:r>
          </a:p>
          <a:p>
            <a:endParaRPr lang="en-US" noProof="0"/>
          </a:p>
          <a:p>
            <a:r>
              <a:rPr lang="en-US" noProof="0"/>
              <a:t>[ { </a:t>
            </a:r>
            <a:r>
              <a:rPr lang="en-US" noProof="0" err="1"/>
              <a:t>customerName</a:t>
            </a:r>
            <a:r>
              <a:rPr lang="en-US" noProof="0"/>
              <a:t>: Alice, products: [Pizza, Beer, Diaper] },</a:t>
            </a:r>
          </a:p>
          <a:p>
            <a:r>
              <a:rPr lang="en-US" noProof="0"/>
              <a:t>  { </a:t>
            </a:r>
            <a:r>
              <a:rPr lang="en-US" noProof="0" err="1"/>
              <a:t>customerName</a:t>
            </a:r>
            <a:r>
              <a:rPr lang="en-US" noProof="0"/>
              <a:t>: Bob, products: [Pizza, Beer, Diaper] },</a:t>
            </a:r>
          </a:p>
          <a:p>
            <a:r>
              <a:rPr lang="en-US" noProof="0"/>
              <a:t>  { </a:t>
            </a:r>
            <a:r>
              <a:rPr lang="en-US" noProof="0" err="1"/>
              <a:t>customerName</a:t>
            </a:r>
            <a:r>
              <a:rPr lang="en-US" noProof="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406</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a:t>Given a dataset of sales per customer</a:t>
            </a:r>
          </a:p>
          <a:p>
            <a:pPr indent="-285750"/>
            <a:r>
              <a:rPr lang="en-US" noProof="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a:t>The pipeline involves a single transformation</a:t>
            </a:r>
          </a:p>
          <a:p>
            <a:pPr lvl="1"/>
            <a:r>
              <a:rPr lang="en-US" noProof="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407</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a:t>Find sets of items (i.e., </a:t>
            </a:r>
            <a:r>
              <a:rPr lang="en-US" noProof="0" err="1"/>
              <a:t>itemsets</a:t>
            </a:r>
            <a:r>
              <a:rPr lang="en-US" noProof="0"/>
              <a:t>) frequently appearing together</a:t>
            </a:r>
          </a:p>
          <a:p>
            <a:pPr lvl="1"/>
            <a:r>
              <a:rPr lang="en-US" b="1" noProof="0"/>
              <a:t>Item</a:t>
            </a:r>
            <a:r>
              <a:rPr lang="en-US" noProof="0"/>
              <a:t>: a product</a:t>
            </a:r>
          </a:p>
          <a:p>
            <a:pPr lvl="1"/>
            <a:r>
              <a:rPr lang="en-US" b="1" noProof="0"/>
              <a:t>Itemset</a:t>
            </a:r>
            <a:r>
              <a:rPr lang="en-US" noProof="0"/>
              <a:t>: a set of products</a:t>
            </a:r>
          </a:p>
          <a:p>
            <a:pPr lvl="1"/>
            <a:r>
              <a:rPr lang="en-US" b="1" noProof="0"/>
              <a:t>Frequently</a:t>
            </a:r>
            <a:r>
              <a:rPr lang="en-US" noProof="0"/>
              <a:t>: support above threshold</a:t>
            </a:r>
          </a:p>
          <a:p>
            <a:pPr lvl="1"/>
            <a:r>
              <a:rPr lang="en-US" b="1" noProof="0"/>
              <a:t>Support</a:t>
            </a:r>
            <a:r>
              <a:rPr lang="en-US" noProof="0"/>
              <a:t>: number of clients buying a set of products</a:t>
            </a:r>
          </a:p>
          <a:p>
            <a:endParaRPr lang="en-US" noProof="0"/>
          </a:p>
          <a:p>
            <a:r>
              <a:rPr lang="en-US" noProof="0"/>
              <a:t>Complexity: O(2</a:t>
            </a:r>
            <a:r>
              <a:rPr lang="en-US" baseline="30000" noProof="0"/>
              <a:t>|items|</a:t>
            </a:r>
            <a:r>
              <a:rPr lang="en-US" noProof="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408</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Consolas" panose="020B0609020204030204" pitchFamily="49" charset="0"/>
              </a:rPr>
              <a:t>Dataset sample</a:t>
            </a:r>
          </a:p>
          <a:p>
            <a:r>
              <a:rPr lang="en-US" sz="1200">
                <a:latin typeface="Consolas" panose="020B0609020204030204" pitchFamily="49" charset="0"/>
              </a:rPr>
              <a:t>%%%%%%%%%%%%%%</a:t>
            </a:r>
          </a:p>
          <a:p>
            <a:endParaRPr lang="en-US" sz="1200">
              <a:latin typeface="Consolas" panose="020B0609020204030204" pitchFamily="49" charset="0"/>
            </a:endParaRPr>
          </a:p>
          <a:p>
            <a:r>
              <a:rPr lang="en-US" sz="1200">
                <a:latin typeface="Consolas" panose="020B0609020204030204" pitchFamily="49" charset="0"/>
              </a:rPr>
              <a:t>[[Pizza, Beer, Diaper],</a:t>
            </a:r>
          </a:p>
          <a:p>
            <a:r>
              <a:rPr lang="en-US" sz="1200">
                <a:latin typeface="Consolas" panose="020B0609020204030204" pitchFamily="49" charset="0"/>
              </a:rPr>
              <a:t> [Pizza, Beer, Diaper],</a:t>
            </a:r>
          </a:p>
          <a:p>
            <a:r>
              <a:rPr lang="en-US" sz="120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a:p>
              <a:p>
                <a:pPr lvl="1"/>
                <a:r>
                  <a:rPr lang="en-US" noProof="0"/>
                  <a:t>FIM requires a list of lists as input, but we have nested JSON objects</a:t>
                </a:r>
              </a:p>
              <a:p>
                <a:pPr lvl="1"/>
                <a:r>
                  <a:rPr lang="en-US" noProof="0"/>
                  <a:t>We need a pre-processing step</a:t>
                </a:r>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r>
                  <a:rPr lang="en-US" noProof="0"/>
                  <a:t>Finally, we need to store the </a:t>
                </a:r>
                <a:r>
                  <a:rPr lang="en-US" noProof="0" err="1"/>
                  <a:t>itemsets</a:t>
                </a:r>
                <a:r>
                  <a:rPr lang="en-US" noProof="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409</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atin typeface="Consolas" panose="020B0609020204030204" pitchFamily="49" charset="0"/>
              </a:rPr>
              <a:t>Raw dataset sample</a:t>
            </a:r>
          </a:p>
          <a:p>
            <a:pPr>
              <a:lnSpc>
                <a:spcPct val="100000"/>
              </a:lnSpc>
            </a:pPr>
            <a:r>
              <a:rPr lang="en-US">
                <a:latin typeface="Consolas" panose="020B0609020204030204" pitchFamily="49" charset="0"/>
              </a:rPr>
              <a:t>%%%%%%%%%%%%%%</a:t>
            </a:r>
          </a:p>
          <a:p>
            <a:pPr>
              <a:lnSpc>
                <a:spcPct val="100000"/>
              </a:lnSpc>
            </a:pPr>
            <a:r>
              <a:rPr lang="en-US">
                <a:latin typeface="Consolas" panose="020B0609020204030204" pitchFamily="49" charset="0"/>
              </a:rPr>
              <a:t>[ { customerName: Alice, products: [Pizza, Beer, Diaper] },</a:t>
            </a:r>
          </a:p>
          <a:p>
            <a:pPr>
              <a:lnSpc>
                <a:spcPct val="100000"/>
              </a:lnSpc>
            </a:pPr>
            <a:r>
              <a:rPr lang="en-US">
                <a:latin typeface="Consolas" panose="020B0609020204030204" pitchFamily="49" charset="0"/>
              </a:rPr>
              <a:t>  { customerName: Bob, products: [Pizza, Beer, Diaper] },</a:t>
            </a:r>
          </a:p>
          <a:p>
            <a:pPr>
              <a:lnSpc>
                <a:spcPct val="100000"/>
              </a:lnSpc>
            </a:pPr>
            <a:r>
              <a:rPr lang="en-US">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a:latin typeface="Consolas" panose="020B0609020204030204" pitchFamily="49" charset="0"/>
              </a:rPr>
              <a:t>Processed dataset sample</a:t>
            </a:r>
          </a:p>
          <a:p>
            <a:pPr>
              <a:lnSpc>
                <a:spcPct val="100000"/>
              </a:lnSpc>
            </a:pPr>
            <a:r>
              <a:rPr lang="en-US" sz="1200">
                <a:latin typeface="Consolas" panose="020B0609020204030204" pitchFamily="49" charset="0"/>
              </a:rPr>
              <a:t>%%%%%%%%%%%%%%</a:t>
            </a:r>
          </a:p>
          <a:p>
            <a:pPr>
              <a:lnSpc>
                <a:spcPct val="100000"/>
              </a:lnSpc>
            </a:pPr>
            <a:r>
              <a:rPr lang="en-US" sz="1200">
                <a:latin typeface="Consolas" panose="020B0609020204030204" pitchFamily="49" charset="0"/>
              </a:rPr>
              <a:t>[[Pizza, Beer, Diaper],</a:t>
            </a:r>
          </a:p>
          <a:p>
            <a:pPr>
              <a:lnSpc>
                <a:spcPct val="100000"/>
              </a:lnSpc>
            </a:pPr>
            <a:r>
              <a:rPr lang="en-US" sz="1200">
                <a:latin typeface="Consolas" panose="020B0609020204030204" pitchFamily="49" charset="0"/>
              </a:rPr>
              <a:t> [Pizza, Beer, Diaper],</a:t>
            </a:r>
          </a:p>
          <a:p>
            <a:pPr>
              <a:lnSpc>
                <a:spcPct val="100000"/>
              </a:lnSpc>
            </a:pPr>
            <a:r>
              <a:rPr lang="en-US" sz="120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Use cases for data provenance</a:t>
            </a:r>
          </a:p>
          <a:p>
            <a:endParaRPr lang="en-US" noProof="0"/>
          </a:p>
          <a:p>
            <a:r>
              <a:rPr lang="en-US" noProof="0"/>
              <a:t>Accountability and auditing</a:t>
            </a:r>
          </a:p>
          <a:p>
            <a:r>
              <a:rPr lang="en-US" noProof="0"/>
              <a:t>Data quality</a:t>
            </a:r>
          </a:p>
          <a:p>
            <a:pPr lvl="1"/>
            <a:r>
              <a:rPr lang="en-US" noProof="0"/>
              <a:t>Monitoring of the quality (e.g., accuracy) of the objects produced</a:t>
            </a:r>
          </a:p>
          <a:p>
            <a:pPr lvl="1"/>
            <a:r>
              <a:rPr lang="en-US" noProof="0"/>
              <a:t>Notify when a transformation pipeline is not behaving as expected</a:t>
            </a:r>
          </a:p>
          <a:p>
            <a:r>
              <a:rPr lang="en-US" noProof="0"/>
              <a:t>Debugging</a:t>
            </a:r>
          </a:p>
          <a:p>
            <a:pPr lvl="1"/>
            <a:r>
              <a:rPr lang="en-US" noProof="0"/>
              <a:t>Inferring the cause of pipeline failures is challenging</a:t>
            </a:r>
          </a:p>
          <a:p>
            <a:pPr lvl="1"/>
            <a:r>
              <a:rPr lang="en-US" noProof="0"/>
              <a:t>Store inputs of each operation with versions and environmental settings (RAM, CPUs, etc.)</a:t>
            </a:r>
          </a:p>
          <a:p>
            <a:r>
              <a:rPr lang="en-US" noProof="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410</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Dataset</a:t>
            </a:r>
            <a:endParaRPr lang="en-US">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Local</a:t>
            </a:r>
            <a:endParaRPr lang="en-US">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AWS cloud</a:t>
            </a:r>
            <a:endParaRPr lang="en-US">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Basic DynamoDB components: tables and items</a:t>
            </a:r>
          </a:p>
          <a:p>
            <a:r>
              <a:rPr lang="en-US" b="1" noProof="0"/>
              <a:t>Tables</a:t>
            </a:r>
            <a:r>
              <a:rPr lang="en-US" noProof="0"/>
              <a:t>, collection of (data) items</a:t>
            </a:r>
          </a:p>
          <a:p>
            <a:r>
              <a:rPr lang="en-US" b="1" noProof="0"/>
              <a:t>Items</a:t>
            </a:r>
            <a:r>
              <a:rPr lang="en-US" noProof="0"/>
              <a:t>, a group of attributes that is uniquely identifiable</a:t>
            </a:r>
          </a:p>
          <a:p>
            <a:pPr lvl="1"/>
            <a:r>
              <a:rPr lang="en-US" noProof="0"/>
              <a:t>Each table contains zero or more items</a:t>
            </a:r>
          </a:p>
          <a:p>
            <a:pPr lvl="2"/>
            <a:r>
              <a:rPr lang="en-US" noProof="0"/>
              <a:t>No limit to the number of items you can store in a table</a:t>
            </a:r>
          </a:p>
          <a:p>
            <a:pPr lvl="1"/>
            <a:r>
              <a:rPr lang="en-US" noProof="0"/>
              <a:t>Each item in the table has a unique identifier, or primary key</a:t>
            </a:r>
          </a:p>
          <a:p>
            <a:pPr lvl="1"/>
            <a:r>
              <a:rPr lang="en-US" noProof="0"/>
              <a:t>E.g., in the table `people`, each item represents a `person`</a:t>
            </a:r>
          </a:p>
          <a:p>
            <a:pPr lvl="2"/>
            <a:r>
              <a:rPr lang="en-US" noProof="0"/>
              <a:t>The primary key consists of one attribute (`</a:t>
            </a:r>
            <a:r>
              <a:rPr lang="en-US" noProof="0" err="1"/>
              <a:t>fiscalCode</a:t>
            </a:r>
            <a:r>
              <a:rPr lang="en-US" noProof="0"/>
              <a:t>`)</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411</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Attributes</a:t>
            </a:r>
          </a:p>
          <a:p>
            <a:pPr lvl="1"/>
            <a:r>
              <a:rPr lang="en-US" noProof="0"/>
              <a:t>A data element that is not broken down any further</a:t>
            </a:r>
          </a:p>
          <a:p>
            <a:pPr lvl="2"/>
            <a:r>
              <a:rPr lang="en-US" noProof="0"/>
              <a:t>E.g., an item in the `people` table contains attributes `</a:t>
            </a:r>
            <a:r>
              <a:rPr lang="en-US" noProof="0" err="1"/>
              <a:t>fiscalCode</a:t>
            </a:r>
            <a:r>
              <a:rPr lang="en-US" noProof="0"/>
              <a:t>` and `</a:t>
            </a:r>
            <a:r>
              <a:rPr lang="en-US" noProof="0" err="1"/>
              <a:t>lastName</a:t>
            </a:r>
            <a:r>
              <a:rPr lang="en-US" noProof="0"/>
              <a:t>`</a:t>
            </a:r>
          </a:p>
          <a:p>
            <a:pPr lvl="1"/>
            <a:r>
              <a:rPr lang="en-US" noProof="0"/>
              <a:t>Most of the attributes are scalar (have only one value)</a:t>
            </a:r>
          </a:p>
          <a:p>
            <a:pPr lvl="1"/>
            <a:r>
              <a:rPr lang="en-US" noProof="0"/>
              <a:t>Some of the items have a nested attribute (`address`) up to 32 levels deep</a:t>
            </a:r>
          </a:p>
          <a:p>
            <a:r>
              <a:rPr lang="en-US" noProof="0" err="1"/>
              <a:t>Schemaless</a:t>
            </a:r>
            <a:endParaRPr lang="en-US" noProof="0"/>
          </a:p>
          <a:p>
            <a:pPr lvl="1"/>
            <a:r>
              <a:rPr lang="en-US" noProof="0"/>
              <a:t>Other than the primary key, a table is </a:t>
            </a:r>
            <a:r>
              <a:rPr lang="en-US" noProof="0" err="1"/>
              <a:t>schemaless</a:t>
            </a:r>
            <a:endParaRPr lang="en-US" noProof="0"/>
          </a:p>
          <a:p>
            <a:pPr lvl="2"/>
            <a:r>
              <a:rPr lang="en-US" noProof="0"/>
              <a:t>Neither the attributes nor their data types need to be defined beforehand</a:t>
            </a:r>
          </a:p>
          <a:p>
            <a:pPr lvl="2"/>
            <a:r>
              <a:rPr lang="en-US" noProof="0"/>
              <a:t>Each item can have its own distinct attributes</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412</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Primary Key</a:t>
            </a:r>
          </a:p>
          <a:p>
            <a:pPr lvl="1"/>
            <a:r>
              <a:rPr lang="en-US" noProof="0"/>
              <a:t>To create a table, you must specify the primary key of the table</a:t>
            </a:r>
          </a:p>
          <a:p>
            <a:pPr lvl="1"/>
            <a:r>
              <a:rPr lang="en-US" noProof="0"/>
              <a:t>No two items can have the same key</a:t>
            </a:r>
          </a:p>
          <a:p>
            <a:r>
              <a:rPr lang="en-US" noProof="0"/>
              <a:t>Two types of primary keys</a:t>
            </a:r>
          </a:p>
          <a:p>
            <a:pPr lvl="1"/>
            <a:r>
              <a:rPr lang="en-US" noProof="0"/>
              <a:t>Partition key: a simple primary key composed of one attribute (partition key)</a:t>
            </a:r>
          </a:p>
          <a:p>
            <a:pPr lvl="2"/>
            <a:r>
              <a:rPr lang="en-US" noProof="0"/>
              <a:t>Keys are inputs to an internal hash function</a:t>
            </a:r>
          </a:p>
          <a:p>
            <a:pPr lvl="2"/>
            <a:r>
              <a:rPr lang="en-US" noProof="0"/>
              <a:t>The hash function determines the physical partition in which the item will be stored</a:t>
            </a:r>
          </a:p>
          <a:p>
            <a:pPr lvl="2"/>
            <a:r>
              <a:rPr lang="en-US" noProof="0"/>
              <a:t>E.g., access any item in the `people` table directly by providing the `</a:t>
            </a:r>
            <a:r>
              <a:rPr lang="en-US" noProof="0" err="1"/>
              <a:t>fiscalCode</a:t>
            </a:r>
            <a:r>
              <a:rPr lang="en-US" noProof="0"/>
              <a:t>`</a:t>
            </a:r>
          </a:p>
          <a:p>
            <a:pPr lvl="1"/>
            <a:r>
              <a:rPr lang="en-US" noProof="0"/>
              <a:t>Composite primary key: partition key and sort key (two attributes)</a:t>
            </a:r>
          </a:p>
          <a:p>
            <a:pPr lvl="2"/>
            <a:r>
              <a:rPr lang="en-US" noProof="0"/>
              <a:t>First attribute is the partition key</a:t>
            </a:r>
          </a:p>
          <a:p>
            <a:pPr lvl="2"/>
            <a:r>
              <a:rPr lang="en-US" noProof="0"/>
              <a:t>Second attribute is the sort key</a:t>
            </a:r>
          </a:p>
          <a:p>
            <a:pPr lvl="2"/>
            <a:r>
              <a:rPr lang="en-US" noProof="0"/>
              <a:t>Items in same partition key value are stored together and sorted by sort key</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414</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a:hlinkClick r:id="rId3"/>
              </a:rPr>
              <a:t>https://docs.aws.amazon.com/amazondynamodb/latest/developerguide/bp-gsi-overloading.html</a:t>
            </a:r>
            <a:r>
              <a:rPr lang="en-US" noProof="0"/>
              <a:t> </a:t>
            </a:r>
          </a:p>
        </p:txBody>
      </p:sp>
    </p:spTree>
    <p:extLst>
      <p:ext uri="{BB962C8B-B14F-4D97-AF65-F5344CB8AC3E}">
        <p14:creationId xmlns:p14="http://schemas.microsoft.com/office/powerpoint/2010/main" val="83153699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Secondary Indexes</a:t>
            </a:r>
          </a:p>
          <a:p>
            <a:pPr lvl="1"/>
            <a:r>
              <a:rPr lang="en-US" noProof="0"/>
              <a:t>One or more secondary indexes per table</a:t>
            </a:r>
          </a:p>
          <a:p>
            <a:pPr lvl="1"/>
            <a:r>
              <a:rPr lang="en-US" noProof="0"/>
              <a:t>Indexes are automatically maintained on add, update, or delete</a:t>
            </a:r>
            <a:endParaRPr lang="en-US" altLang="en-US" noProof="0"/>
          </a:p>
          <a:p>
            <a:pPr lvl="1"/>
            <a:r>
              <a:rPr lang="en-US" noProof="0"/>
              <a:t>Query data using an alternate key (additionally to queries against primary key)</a:t>
            </a:r>
          </a:p>
          <a:p>
            <a:r>
              <a:rPr lang="en-US" noProof="0"/>
              <a:t>Two types of indexes</a:t>
            </a:r>
          </a:p>
          <a:p>
            <a:pPr lvl="1"/>
            <a:r>
              <a:rPr lang="en-US" noProof="0"/>
              <a:t>Global secondary has partition and sort keys different from those on table</a:t>
            </a:r>
          </a:p>
          <a:p>
            <a:pPr lvl="1"/>
            <a:r>
              <a:rPr lang="en-US" noProof="0"/>
              <a:t>Local secondary has the same partition key but a different sort key</a:t>
            </a:r>
          </a:p>
          <a:p>
            <a:pPr lvl="1"/>
            <a:r>
              <a:rPr lang="en-US" noProof="0"/>
              <a:t>Each table has a limited quota of 20 global and 5 local indexes</a:t>
            </a:r>
          </a:p>
          <a:p>
            <a:r>
              <a:rPr lang="en-US" noProof="0"/>
              <a:t>How do we shape the schema?</a:t>
            </a:r>
          </a:p>
          <a:p>
            <a:pPr lvl="1"/>
            <a:r>
              <a:rPr lang="en-US" noProof="0">
                <a:hlinkClick r:id="rId2"/>
              </a:rPr>
              <a:t>https://cloud.google.com/bigtable/docs/schema-design</a:t>
            </a:r>
            <a:r>
              <a:rPr lang="en-US" noProof="0"/>
              <a:t> </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415</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a:t>$ </a:t>
            </a:r>
            <a:r>
              <a:rPr lang="en-US" sz="1200" noProof="0" err="1"/>
              <a:t>aws</a:t>
            </a:r>
            <a:r>
              <a:rPr lang="en-US" sz="1200" noProof="0"/>
              <a:t> </a:t>
            </a:r>
            <a:r>
              <a:rPr lang="en-US" sz="1200" noProof="0" err="1"/>
              <a:t>dynamodb</a:t>
            </a:r>
            <a:r>
              <a:rPr lang="en-US" sz="1200" noProof="0"/>
              <a:t> create-table \</a:t>
            </a:r>
          </a:p>
          <a:p>
            <a:r>
              <a:rPr lang="en-US" sz="1200" noProof="0"/>
              <a:t>    --table-name frequent-sales \</a:t>
            </a:r>
          </a:p>
          <a:p>
            <a:r>
              <a:rPr lang="en-US" sz="1200" noProof="0"/>
              <a:t>    --attribute-definitions </a:t>
            </a:r>
            <a:r>
              <a:rPr lang="en-US" sz="1200" noProof="0" err="1"/>
              <a:t>AttributeName</a:t>
            </a:r>
            <a:r>
              <a:rPr lang="en-US" sz="1200" noProof="0"/>
              <a:t>=</a:t>
            </a:r>
            <a:r>
              <a:rPr lang="en-US" sz="1200" noProof="0" err="1"/>
              <a:t>dataset,AttributeType</a:t>
            </a:r>
            <a:r>
              <a:rPr lang="en-US" sz="1200" noProof="0"/>
              <a:t>=S </a:t>
            </a:r>
            <a:r>
              <a:rPr lang="en-US" sz="1200" noProof="0" err="1"/>
              <a:t>AttributeName</a:t>
            </a:r>
            <a:r>
              <a:rPr lang="en-US" sz="1200" noProof="0"/>
              <a:t>=</a:t>
            </a:r>
            <a:r>
              <a:rPr lang="en-US" sz="1200" noProof="0" err="1"/>
              <a:t>timestamp,AttributeType</a:t>
            </a:r>
            <a:r>
              <a:rPr lang="en-US" sz="1200" noProof="0"/>
              <a:t>=S \</a:t>
            </a:r>
          </a:p>
          <a:p>
            <a:r>
              <a:rPr lang="en-US" sz="1200" noProof="0"/>
              <a:t>    --key-schema </a:t>
            </a:r>
            <a:r>
              <a:rPr lang="en-US" sz="1200" noProof="0" err="1"/>
              <a:t>AttributeName</a:t>
            </a:r>
            <a:r>
              <a:rPr lang="en-US" sz="1200" noProof="0"/>
              <a:t>=</a:t>
            </a:r>
            <a:r>
              <a:rPr lang="en-US" sz="1200" noProof="0" err="1"/>
              <a:t>dataset,KeyType</a:t>
            </a:r>
            <a:r>
              <a:rPr lang="en-US" sz="1200" noProof="0"/>
              <a:t>=HASH </a:t>
            </a:r>
            <a:r>
              <a:rPr lang="en-US" sz="1200" noProof="0" err="1"/>
              <a:t>AttributeName</a:t>
            </a:r>
            <a:r>
              <a:rPr lang="en-US" sz="1200" noProof="0"/>
              <a:t>=</a:t>
            </a:r>
            <a:r>
              <a:rPr lang="en-US" sz="1200" noProof="0" err="1"/>
              <a:t>timestamp,KeyType</a:t>
            </a:r>
            <a:r>
              <a:rPr lang="en-US" sz="1200" noProof="0"/>
              <a:t>=RANGE \</a:t>
            </a:r>
          </a:p>
          <a:p>
            <a:r>
              <a:rPr lang="en-US" sz="1200" noProof="0"/>
              <a:t>    --provisioned-throughput </a:t>
            </a:r>
            <a:r>
              <a:rPr lang="en-US" sz="1200" noProof="0" err="1"/>
              <a:t>ReadCapacityUnits</a:t>
            </a:r>
            <a:r>
              <a:rPr lang="en-US" sz="1200" noProof="0"/>
              <a:t>=1,WriteCapacityUnits=1</a:t>
            </a:r>
          </a:p>
          <a:p>
            <a:endParaRPr lang="en-US" sz="1200" noProof="0"/>
          </a:p>
          <a:p>
            <a:r>
              <a:rPr lang="en-US" sz="1200" noProof="0"/>
              <a:t>$ </a:t>
            </a:r>
            <a:r>
              <a:rPr lang="en-US" sz="1200" noProof="0" err="1"/>
              <a:t>aws</a:t>
            </a:r>
            <a:r>
              <a:rPr lang="en-US" sz="1200" noProof="0"/>
              <a:t> </a:t>
            </a:r>
            <a:r>
              <a:rPr lang="en-US" sz="1200" noProof="0" err="1"/>
              <a:t>dynamodb</a:t>
            </a:r>
            <a:r>
              <a:rPr lang="en-US" sz="1200" noProof="0"/>
              <a:t> list-tables</a:t>
            </a:r>
          </a:p>
          <a:p>
            <a:endParaRPr lang="en-US" sz="1200" noProof="0"/>
          </a:p>
          <a:p>
            <a:r>
              <a:rPr lang="en-US" sz="1200" noProof="0"/>
              <a:t>$ </a:t>
            </a:r>
            <a:r>
              <a:rPr lang="en-US" sz="1200" noProof="0" err="1"/>
              <a:t>aws</a:t>
            </a:r>
            <a:r>
              <a:rPr lang="en-US" sz="1200" noProof="0"/>
              <a:t> </a:t>
            </a:r>
            <a:r>
              <a:rPr lang="en-US" sz="1200" noProof="0" err="1"/>
              <a:t>dynamodb</a:t>
            </a:r>
            <a:r>
              <a:rPr lang="en-US" sz="1200" noProof="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416</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a:t>Create a table `frequent-sales` with a composite key</a:t>
            </a:r>
          </a:p>
          <a:p>
            <a:pPr lvl="1"/>
            <a:r>
              <a:rPr lang="en-US" noProof="0"/>
              <a:t>`dataset`: String</a:t>
            </a:r>
          </a:p>
          <a:p>
            <a:pPr lvl="1"/>
            <a:r>
              <a:rPr lang="en-US" noProof="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a:t>Reading data from DynamoDB might not reflect the results of a recent write</a:t>
            </a:r>
          </a:p>
          <a:p>
            <a:endParaRPr lang="en-US" noProof="0"/>
          </a:p>
          <a:p>
            <a:r>
              <a:rPr lang="en-US" noProof="0"/>
              <a:t>Eventually Consistent Reads (default)</a:t>
            </a:r>
          </a:p>
          <a:p>
            <a:pPr lvl="1"/>
            <a:r>
              <a:rPr lang="en-US" noProof="0"/>
              <a:t>Response might include stale data</a:t>
            </a:r>
          </a:p>
          <a:p>
            <a:pPr lvl="1"/>
            <a:r>
              <a:rPr lang="en-US" noProof="0"/>
              <a:t>After short time, the response should return the latest data</a:t>
            </a:r>
          </a:p>
          <a:p>
            <a:r>
              <a:rPr lang="en-US" noProof="0"/>
              <a:t>Strongly Consistent Reads</a:t>
            </a:r>
          </a:p>
          <a:p>
            <a:pPr lvl="1"/>
            <a:r>
              <a:rPr lang="en-US" noProof="0"/>
              <a:t>Response includes the most up-to-date data</a:t>
            </a:r>
          </a:p>
          <a:p>
            <a:pPr lvl="1"/>
            <a:r>
              <a:rPr lang="en-US" noProof="0"/>
              <a:t>A strongly consistent read might not be available if there is a network delay or outage</a:t>
            </a:r>
          </a:p>
          <a:p>
            <a:pPr lvl="2"/>
            <a:r>
              <a:rPr lang="en-US" noProof="0"/>
              <a:t>In this case, DynamoDB may return a server error (HTTP 500)</a:t>
            </a:r>
          </a:p>
          <a:p>
            <a:pPr lvl="1"/>
            <a:r>
              <a:rPr lang="en-US" noProof="0"/>
              <a:t>Strongly consistent reads may have higher latency than eventually consistent reads</a:t>
            </a:r>
          </a:p>
          <a:p>
            <a:pPr lvl="1"/>
            <a:r>
              <a:rPr lang="en-US" noProof="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417</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a:t>Provisioned mode: specify the #reads and #writes per second</a:t>
            </a:r>
          </a:p>
          <a:p>
            <a:pPr lvl="1"/>
            <a:r>
              <a:rPr lang="en-US" noProof="0"/>
              <a:t>You have predictable application traffic or traffic ramps gradually   </a:t>
            </a:r>
          </a:p>
          <a:p>
            <a:pPr lvl="1"/>
            <a:r>
              <a:rPr lang="en-US" noProof="0"/>
              <a:t>You can forecast capacity requirements to control costs</a:t>
            </a:r>
          </a:p>
          <a:p>
            <a:r>
              <a:rPr lang="en-US" noProof="0"/>
              <a:t>One read capacity unit</a:t>
            </a:r>
          </a:p>
          <a:p>
            <a:pPr lvl="1"/>
            <a:r>
              <a:rPr lang="en-US" noProof="0"/>
              <a:t>One strongly consistent read per second, two eventually consistent reads per second</a:t>
            </a:r>
          </a:p>
          <a:p>
            <a:pPr lvl="1"/>
            <a:r>
              <a:rPr lang="en-US" noProof="0"/>
              <a:t>RCUs also depend on the item size (a read is up to 4 KB in size), if item size is 8 KB</a:t>
            </a:r>
          </a:p>
          <a:p>
            <a:pPr lvl="2"/>
            <a:r>
              <a:rPr lang="en-US" noProof="0"/>
              <a:t>2 RCUs to sustain one strongly consistent read per second</a:t>
            </a:r>
          </a:p>
          <a:p>
            <a:pPr lvl="2"/>
            <a:r>
              <a:rPr lang="en-US" noProof="0"/>
              <a:t>1 RCU if you choose eventually consistent reads</a:t>
            </a:r>
          </a:p>
          <a:p>
            <a:r>
              <a:rPr lang="en-US" noProof="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418</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a:t>$ </a:t>
            </a:r>
            <a:r>
              <a:rPr lang="en-US" noProof="0" err="1"/>
              <a:t>aws</a:t>
            </a:r>
            <a:r>
              <a:rPr lang="en-US" noProof="0"/>
              <a:t> </a:t>
            </a:r>
            <a:r>
              <a:rPr lang="en-US" noProof="0" err="1"/>
              <a:t>dynamodb</a:t>
            </a:r>
            <a:r>
              <a:rPr lang="en-US" noProof="0"/>
              <a:t> put-item</a:t>
            </a:r>
            <a:br>
              <a:rPr lang="en-US" noProof="0"/>
            </a:br>
            <a:r>
              <a:rPr lang="en-US" noProof="0"/>
              <a:t>    --table-name frequent-sales</a:t>
            </a:r>
            <a:br>
              <a:rPr lang="en-US" noProof="0"/>
            </a:br>
            <a:r>
              <a:rPr lang="en-US" noProof="0"/>
              <a:t>    --item '{"dataset": {"S": "sales"}, "timestamp": {"S": "1611226870"}, "bar": {"S": "</a:t>
            </a:r>
            <a:r>
              <a:rPr lang="en-US" noProof="0" err="1"/>
              <a:t>foobar</a:t>
            </a:r>
            <a:r>
              <a:rPr lang="en-US" noProof="0"/>
              <a:t>"}}'</a:t>
            </a:r>
          </a:p>
          <a:p>
            <a:endParaRPr lang="en-US" noProof="0"/>
          </a:p>
          <a:p>
            <a:r>
              <a:rPr lang="en-US" noProof="0"/>
              <a:t>$ </a:t>
            </a:r>
            <a:r>
              <a:rPr lang="en-US" noProof="0" err="1"/>
              <a:t>aws</a:t>
            </a:r>
            <a:r>
              <a:rPr lang="en-US" noProof="0"/>
              <a:t> </a:t>
            </a:r>
            <a:r>
              <a:rPr lang="en-US" noProof="0" err="1"/>
              <a:t>dynamodb</a:t>
            </a:r>
            <a:r>
              <a:rPr lang="en-US" noProof="0"/>
              <a:t> query</a:t>
            </a:r>
            <a:br>
              <a:rPr lang="en-US" noProof="0"/>
            </a:br>
            <a:r>
              <a:rPr lang="en-US" noProof="0"/>
              <a:t>    --table-name frequent-sales</a:t>
            </a:r>
            <a:br>
              <a:rPr lang="en-US" noProof="0"/>
            </a:br>
            <a:r>
              <a:rPr lang="en-US" noProof="0"/>
              <a:t>    --key-condition-expression "dataset = :n" </a:t>
            </a:r>
            <a:br>
              <a:rPr lang="en-US" noProof="0"/>
            </a:br>
            <a:r>
              <a:rPr lang="en-US" noProof="0"/>
              <a:t>    --expression-attribute-values '{":n":{"</a:t>
            </a:r>
            <a:r>
              <a:rPr lang="en-US" noProof="0" err="1"/>
              <a:t>S":"sales</a:t>
            </a:r>
            <a:r>
              <a:rPr lang="en-US" noProof="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419</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Summarization / compression</a:t>
            </a:r>
          </a:p>
          <a:p>
            <a:pPr lvl="1"/>
            <a:r>
              <a:rPr lang="en-US" noProof="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Ahmed, Mohiuddin. "Data summarization: a survey." </a:t>
            </a:r>
            <a:r>
              <a:rPr lang="en-US" i="1" noProof="0"/>
              <a:t>Knowledge and Information Systems</a:t>
            </a:r>
            <a:r>
              <a:rPr lang="en-US" noProof="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420</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303131384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421</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6001081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422</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423</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424</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465766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425</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10672056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a:t>Manually creating the functions is cumbersome</a:t>
            </a:r>
          </a:p>
          <a:p>
            <a:pPr lvl="1"/>
            <a:r>
              <a:rPr lang="en-US" noProof="0"/>
              <a:t>We must copy and paste code</a:t>
            </a:r>
          </a:p>
          <a:p>
            <a:pPr lvl="1"/>
            <a:r>
              <a:rPr lang="en-US" noProof="0"/>
              <a:t>No automatic testing</a:t>
            </a:r>
          </a:p>
          <a:p>
            <a:pPr lvl="1"/>
            <a:r>
              <a:rPr lang="en-US" noProof="0"/>
              <a:t>No debugging</a:t>
            </a:r>
          </a:p>
          <a:p>
            <a:pPr lvl="1"/>
            <a:r>
              <a:rPr lang="en-US" noProof="0"/>
              <a:t>No IDE support (and not all languages are supported)</a:t>
            </a:r>
          </a:p>
          <a:p>
            <a:r>
              <a:rPr lang="en-US" noProof="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426</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a:t>Get the latest IntelliJ IDEA</a:t>
            </a:r>
          </a:p>
          <a:p>
            <a:pPr lvl="1"/>
            <a:r>
              <a:rPr lang="en-US" noProof="0"/>
              <a:t>Install the `AWS Toolkit`</a:t>
            </a:r>
          </a:p>
          <a:p>
            <a:pPr lvl="1"/>
            <a:r>
              <a:rPr lang="en-US" noProof="0"/>
              <a:t>Copy the credentials</a:t>
            </a:r>
            <a:br>
              <a:rPr lang="en-US" noProof="0">
                <a:latin typeface="Consolas" panose="020B0609020204030204" pitchFamily="49" charset="0"/>
              </a:rPr>
            </a:br>
            <a:r>
              <a:rPr lang="en-US" sz="1600" noProof="0">
                <a:latin typeface="Consolas" panose="020B0609020204030204" pitchFamily="49" charset="0"/>
              </a:rPr>
              <a:t>cp ~/.</a:t>
            </a:r>
            <a:r>
              <a:rPr lang="en-US" sz="1600" noProof="0" err="1">
                <a:latin typeface="Consolas" panose="020B0609020204030204" pitchFamily="49" charset="0"/>
              </a:rPr>
              <a:t>aws</a:t>
            </a:r>
            <a:r>
              <a:rPr lang="en-US" sz="1600" noProof="0">
                <a:latin typeface="Consolas" panose="020B0609020204030204" pitchFamily="49" charset="0"/>
              </a:rPr>
              <a:t>/credentials ~/.</a:t>
            </a:r>
            <a:r>
              <a:rPr lang="en-US" sz="1600" noProof="0" err="1">
                <a:latin typeface="Consolas" panose="020B0609020204030204" pitchFamily="49" charset="0"/>
              </a:rPr>
              <a:t>aws</a:t>
            </a:r>
            <a:r>
              <a:rPr lang="en-US" sz="1600" noProof="0">
                <a:latin typeface="Consolas" panose="020B0609020204030204" pitchFamily="49" charset="0"/>
              </a:rPr>
              <a:t>/config</a:t>
            </a:r>
          </a:p>
          <a:p>
            <a:pPr lvl="1"/>
            <a:r>
              <a:rPr lang="en-US" noProof="0"/>
              <a:t>Clone the repo </a:t>
            </a:r>
            <a:br>
              <a:rPr lang="en-US" noProof="0"/>
            </a:br>
            <a:r>
              <a:rPr lang="en-US" sz="1600" noProof="0">
                <a:latin typeface="Consolas" panose="020B0609020204030204" pitchFamily="49" charset="0"/>
              </a:rPr>
              <a:t>git clone </a:t>
            </a:r>
            <a:r>
              <a:rPr lang="en-US" sz="1600" noProof="0">
                <a:latin typeface="Consolas" panose="020B0609020204030204" pitchFamily="49" charset="0"/>
                <a:hlinkClick r:id="rId2"/>
              </a:rPr>
              <a:t>https://github.com/w4bo/bigdata-aws/</a:t>
            </a:r>
            <a:r>
              <a:rPr lang="en-US" sz="1600" noProof="0">
                <a:latin typeface="Consolas" panose="020B0609020204030204" pitchFamily="49" charset="0"/>
              </a:rPr>
              <a:t> </a:t>
            </a:r>
          </a:p>
          <a:p>
            <a:pPr lvl="1"/>
            <a:r>
              <a:rPr lang="en-US" noProof="0"/>
              <a:t>Import `lab01-lambda` as a Gradle project</a:t>
            </a:r>
          </a:p>
          <a:p>
            <a:pPr lvl="1"/>
            <a:r>
              <a:rPr lang="en-US" noProof="0"/>
              <a:t>Verify that the project builds</a:t>
            </a:r>
            <a:br>
              <a:rPr lang="en-US" noProof="0"/>
            </a:br>
            <a:r>
              <a:rPr lang="en-US" sz="1600" noProof="0">
                <a:latin typeface="Consolas" panose="020B0609020204030204" pitchFamily="49" charset="0"/>
              </a:rPr>
              <a:t>./</a:t>
            </a:r>
            <a:r>
              <a:rPr lang="en-US" sz="1600" noProof="0" err="1">
                <a:latin typeface="Consolas" panose="020B0609020204030204" pitchFamily="49" charset="0"/>
              </a:rPr>
              <a:t>gradlew</a:t>
            </a:r>
            <a:endParaRPr lang="en-US" sz="1600" noProof="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427</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a:t>Click on `AWS Explorer`</a:t>
            </a:r>
          </a:p>
          <a:p>
            <a:pPr lvl="1"/>
            <a:r>
              <a:rPr lang="en-US" noProof="0"/>
              <a:t>You can see the `</a:t>
            </a:r>
            <a:r>
              <a:rPr lang="en-US" noProof="0" err="1"/>
              <a:t>helloworld</a:t>
            </a:r>
            <a:r>
              <a:rPr lang="en-US" noProof="0"/>
              <a:t>` function</a:t>
            </a:r>
          </a:p>
          <a:p>
            <a:pPr lvl="1"/>
            <a:r>
              <a:rPr lang="en-US" noProof="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428</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Test the existing code locally</a:t>
            </a:r>
          </a:p>
          <a:p>
            <a:pPr lvl="1"/>
            <a:r>
              <a:rPr lang="en-US" noProof="0"/>
              <a:t>With Gradle</a:t>
            </a:r>
          </a:p>
          <a:p>
            <a:pPr lvl="1"/>
            <a:r>
              <a:rPr lang="en-US" noProof="0"/>
              <a:t>Or with local Lambda execution</a:t>
            </a:r>
          </a:p>
          <a:p>
            <a:endParaRPr lang="en-US" noProof="0"/>
          </a:p>
          <a:p>
            <a:r>
              <a:rPr lang="en-US" noProof="0"/>
              <a:t>Deploy a new Lambda function from the existing code</a:t>
            </a:r>
          </a:p>
          <a:p>
            <a:pPr lvl="1"/>
            <a:r>
              <a:rPr lang="en-US" noProof="0"/>
              <a:t>Right click on AWS Explorer &gt; Lambda</a:t>
            </a:r>
          </a:p>
          <a:p>
            <a:pPr lvl="1"/>
            <a:r>
              <a:rPr lang="en-US" noProof="0"/>
              <a:t>Select `Create new AWS Lambda…`</a:t>
            </a:r>
          </a:p>
          <a:p>
            <a:pPr lvl="1"/>
            <a:r>
              <a:rPr lang="en-US" noProof="0"/>
              <a:t>Populate the settings</a:t>
            </a:r>
          </a:p>
          <a:p>
            <a:pPr lvl="1"/>
            <a:r>
              <a:rPr lang="en-US" noProof="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429</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a:hlinkClick r:id="rId3"/>
              </a:rPr>
              <a:t>https://aws.amazon.com/lambda/pricing/</a:t>
            </a:r>
            <a:r>
              <a:rPr lang="en-US" noProof="0"/>
              <a:t> </a:t>
            </a:r>
          </a:p>
        </p:txBody>
      </p:sp>
    </p:spTree>
    <p:extLst>
      <p:ext uri="{BB962C8B-B14F-4D97-AF65-F5344CB8AC3E}">
        <p14:creationId xmlns:p14="http://schemas.microsoft.com/office/powerpoint/2010/main" val="3538450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Data profiling </a:t>
            </a:r>
          </a:p>
          <a:p>
            <a:pPr lvl="1"/>
            <a:r>
              <a:rPr lang="en-US" noProof="0"/>
              <a:t>A broad range of methods to efficiently analyze a given data set</a:t>
            </a:r>
          </a:p>
          <a:p>
            <a:pPr lvl="1"/>
            <a:r>
              <a:rPr lang="en-US" noProof="0"/>
              <a:t>E.g., in a </a:t>
            </a:r>
            <a:r>
              <a:rPr lang="en-US" noProof="0">
                <a:solidFill>
                  <a:srgbClr val="FF5050"/>
                </a:solidFill>
              </a:rPr>
              <a:t>relational </a:t>
            </a:r>
            <a:r>
              <a:rPr lang="en-US" noProof="0"/>
              <a:t>scenario, </a:t>
            </a:r>
            <a:r>
              <a:rPr lang="en-US" noProof="0">
                <a:solidFill>
                  <a:srgbClr val="FF5050"/>
                </a:solidFill>
              </a:rPr>
              <a:t>tables</a:t>
            </a:r>
            <a:r>
              <a:rPr lang="en-US" noProof="0"/>
              <a:t> of a relational database are </a:t>
            </a:r>
            <a:r>
              <a:rPr lang="en-US" noProof="0">
                <a:solidFill>
                  <a:srgbClr val="FF5050"/>
                </a:solidFill>
              </a:rPr>
              <a:t>scanned</a:t>
            </a:r>
            <a:r>
              <a:rPr lang="en-US" noProof="0"/>
              <a:t> to derive </a:t>
            </a:r>
            <a:r>
              <a:rPr lang="en-US" noProof="0">
                <a:solidFill>
                  <a:srgbClr val="FF5050"/>
                </a:solidFill>
              </a:rPr>
              <a:t>metadata</a:t>
            </a:r>
            <a:r>
              <a:rPr lang="en-US" noProof="0"/>
              <a:t>, such as data types </a:t>
            </a:r>
            <a:r>
              <a:rPr lang="en-US" noProof="0">
                <a:solidFill>
                  <a:srgbClr val="FF5050"/>
                </a:solidFill>
              </a:rPr>
              <a:t>and value patterns</a:t>
            </a:r>
            <a:r>
              <a:rPr lang="en-US" noProof="0"/>
              <a:t>, completeness and uniqueness of columns, </a:t>
            </a:r>
            <a:r>
              <a:rPr lang="en-US" noProof="0">
                <a:solidFill>
                  <a:srgbClr val="FF5050"/>
                </a:solidFill>
              </a:rPr>
              <a:t>keys</a:t>
            </a:r>
            <a:r>
              <a:rPr lang="en-US" noProof="0"/>
              <a:t> </a:t>
            </a:r>
            <a:r>
              <a:rPr lang="en-US" noProof="0">
                <a:solidFill>
                  <a:srgbClr val="FF5050"/>
                </a:solidFill>
              </a:rPr>
              <a:t>and foreign keys</a:t>
            </a:r>
            <a:r>
              <a:rPr lang="en-US" noProof="0"/>
              <a:t>, and occasionally </a:t>
            </a:r>
            <a:r>
              <a:rPr lang="en-US" noProof="0">
                <a:solidFill>
                  <a:srgbClr val="FF5050"/>
                </a:solidFill>
              </a:rPr>
              <a:t>functional dependencies </a:t>
            </a:r>
            <a:r>
              <a:rPr lang="en-US" noProof="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4034505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Check the log for errors and pricing</a:t>
            </a:r>
          </a:p>
          <a:p>
            <a:pPr lvl="1"/>
            <a:r>
              <a:rPr lang="en-US" noProof="0"/>
              <a:t>AWS Toolkit &gt; CloudWatch Logs</a:t>
            </a:r>
          </a:p>
          <a:p>
            <a:pPr lvl="1"/>
            <a:r>
              <a:rPr lang="en-US" noProof="0"/>
              <a:t>Double click on the function name</a:t>
            </a:r>
          </a:p>
          <a:p>
            <a:pPr lvl="1"/>
            <a:r>
              <a:rPr lang="en-US" noProof="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430</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a:t>Deploy and execute the HelloWorld.java lambda function</a:t>
            </a:r>
          </a:p>
          <a:p>
            <a:r>
              <a:rPr lang="en-US" noProof="0"/>
              <a:t>Given the created storage: S3 and DynamoDB</a:t>
            </a:r>
          </a:p>
          <a:p>
            <a:pPr lvl="1"/>
            <a:r>
              <a:rPr lang="en-US" noProof="0"/>
              <a:t>Deploy the function `FIM`</a:t>
            </a:r>
          </a:p>
          <a:p>
            <a:pPr lvl="1"/>
            <a:r>
              <a:rPr lang="en-US" noProof="0"/>
              <a:t>Deploy the function `Preprocess`</a:t>
            </a:r>
          </a:p>
          <a:p>
            <a:pPr lvl="1"/>
            <a:r>
              <a:rPr lang="en-US" noProof="0"/>
              <a:t>Run `ReadDataset.java`</a:t>
            </a:r>
          </a:p>
          <a:p>
            <a:pPr lvl="1"/>
            <a:r>
              <a:rPr lang="en-US" noProof="0"/>
              <a:t>Check that the table `frequent-sales` has the FIs for the dataset `sales`</a:t>
            </a:r>
          </a:p>
          <a:p>
            <a:r>
              <a:rPr lang="en-US" noProof="0"/>
              <a:t>Some hints</a:t>
            </a:r>
          </a:p>
          <a:p>
            <a:pPr lvl="1"/>
            <a:r>
              <a:rPr lang="en-US" noProof="0"/>
              <a:t>Function names are case sensitive</a:t>
            </a:r>
          </a:p>
          <a:p>
            <a:pPr lvl="1"/>
            <a:r>
              <a:rPr lang="en-US" noProof="0"/>
              <a:t>Some function need more than 128MB of memory</a:t>
            </a:r>
          </a:p>
          <a:p>
            <a:pPr lvl="2"/>
            <a:r>
              <a:rPr lang="en-US" noProof="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431</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590533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432</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a:t>Use cases</a:t>
            </a:r>
          </a:p>
          <a:p>
            <a:pPr lvl="1"/>
            <a:r>
              <a:rPr lang="en-US" noProof="0">
                <a:solidFill>
                  <a:srgbClr val="FF5050"/>
                </a:solidFill>
              </a:rPr>
              <a:t>Query optimization</a:t>
            </a:r>
          </a:p>
          <a:p>
            <a:pPr lvl="2"/>
            <a:r>
              <a:rPr lang="en-US" noProof="0"/>
              <a:t>Performed by DBMS to support query optimization with statistics about tables and columns</a:t>
            </a:r>
          </a:p>
          <a:p>
            <a:pPr lvl="2"/>
            <a:r>
              <a:rPr lang="en-US" noProof="0"/>
              <a:t>Profiling results can be used to estimate the selectivity of operators and the cost of a query plan</a:t>
            </a:r>
          </a:p>
          <a:p>
            <a:pPr lvl="1"/>
            <a:r>
              <a:rPr lang="en-US" noProof="0">
                <a:solidFill>
                  <a:srgbClr val="FF5050"/>
                </a:solidFill>
              </a:rPr>
              <a:t>Data cleansing </a:t>
            </a:r>
            <a:r>
              <a:rPr lang="en-US" noProof="0"/>
              <a:t>(typical use case is profiling data)</a:t>
            </a:r>
          </a:p>
          <a:p>
            <a:pPr lvl="2"/>
            <a:r>
              <a:rPr lang="en-US" noProof="0"/>
              <a:t>Prepare a cleansing process by revealing errors (e.g., in formatting), missing values or outliers</a:t>
            </a:r>
          </a:p>
          <a:p>
            <a:pPr lvl="1"/>
            <a:r>
              <a:rPr lang="en-US" noProof="0">
                <a:solidFill>
                  <a:srgbClr val="FF5050"/>
                </a:solidFill>
              </a:rPr>
              <a:t>Data integration and analytics</a:t>
            </a:r>
          </a:p>
          <a:p>
            <a:endParaRPr lang="en-US" noProof="0">
              <a:solidFill>
                <a:srgbClr val="FF5050"/>
              </a:solidFill>
            </a:endParaRPr>
          </a:p>
          <a:p>
            <a:r>
              <a:rPr lang="en-US" noProof="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Challenges</a:t>
            </a:r>
          </a:p>
          <a:p>
            <a:pPr lvl="1"/>
            <a:r>
              <a:rPr lang="en-US" noProof="0"/>
              <a:t>The results of data profiling are </a:t>
            </a:r>
            <a:r>
              <a:rPr lang="en-US" noProof="0">
                <a:solidFill>
                  <a:srgbClr val="FF5050"/>
                </a:solidFill>
              </a:rPr>
              <a:t>computationally complex</a:t>
            </a:r>
            <a:r>
              <a:rPr lang="en-US" noProof="0"/>
              <a:t> to discover</a:t>
            </a:r>
          </a:p>
          <a:p>
            <a:pPr lvl="2"/>
            <a:r>
              <a:rPr lang="en-US" noProof="0"/>
              <a:t>E.g., discovering keys/dependencies usually involves some sorting step for each considered column</a:t>
            </a:r>
          </a:p>
          <a:p>
            <a:pPr lvl="1"/>
            <a:r>
              <a:rPr lang="en-US" noProof="0"/>
              <a:t>Verification of </a:t>
            </a:r>
            <a:r>
              <a:rPr lang="en-US" noProof="0">
                <a:solidFill>
                  <a:srgbClr val="FF5050"/>
                </a:solidFill>
              </a:rPr>
              <a:t>complex constraints on column combinations </a:t>
            </a:r>
            <a:r>
              <a:rPr lang="en-US" noProof="0"/>
              <a:t>in a database</a:t>
            </a:r>
          </a:p>
          <a:p>
            <a:pPr lvl="2"/>
            <a:r>
              <a:rPr lang="en-US" noProof="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a:t>Complexity</a:t>
                </a:r>
              </a:p>
              <a:p>
                <a:pPr lvl="1"/>
                <a:r>
                  <a:rPr lang="en-US" noProof="0"/>
                  <a:t>Given a table with columns </a:t>
                </a:r>
                <a:r>
                  <a:rPr lang="en-US" noProof="0">
                    <a:latin typeface="Cambria" panose="02040503050406030204" pitchFamily="18" charset="0"/>
                    <a:ea typeface="Cambria" panose="02040503050406030204" pitchFamily="18" charset="0"/>
                  </a:rPr>
                  <a:t>C = { a, b, c, d }</a:t>
                </a:r>
              </a:p>
              <a:p>
                <a:pPr lvl="1"/>
                <a:endParaRPr lang="en-US" noProof="0">
                  <a:ea typeface="Cambria" panose="02040503050406030204" pitchFamily="18" charset="0"/>
                </a:endParaRPr>
              </a:p>
              <a:p>
                <a:pPr lvl="1"/>
                <a:r>
                  <a:rPr lang="en-US" noProof="0">
                    <a:ea typeface="Cambria" panose="02040503050406030204" pitchFamily="18" charset="0"/>
                  </a:rPr>
                  <a:t>To extract the (distinct) cardinality of each column, I will consider |C| columns</a:t>
                </a:r>
              </a:p>
              <a:p>
                <a:pPr marL="914400" lvl="2" indent="0">
                  <a:buNone/>
                </a:pPr>
                <a:r>
                  <a:rPr lang="en-US" noProof="0">
                    <a:ea typeface="Cambria" panose="02040503050406030204" pitchFamily="18" charset="0"/>
                  </a:rPr>
                  <a:t>(a), (b), (c), (d)</a:t>
                </a:r>
              </a:p>
              <a:p>
                <a:pPr lvl="1"/>
                <a:endParaRPr lang="en-US" noProof="0">
                  <a:ea typeface="Cambria" panose="02040503050406030204" pitchFamily="18" charset="0"/>
                </a:endParaRPr>
              </a:p>
              <a:p>
                <a:pPr lvl="1"/>
                <a:r>
                  <a:rPr lang="en-US" noProof="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a:ea typeface="Cambria" panose="02040503050406030204" pitchFamily="18" charset="0"/>
                  </a:rPr>
                  <a:t> groups</a:t>
                </a:r>
              </a:p>
              <a:p>
                <a:pPr marL="914400" lvl="2" indent="0">
                  <a:buNone/>
                </a:pPr>
                <a:r>
                  <a:rPr lang="en-US" noProof="0">
                    <a:ea typeface="Cambria" panose="02040503050406030204" pitchFamily="18" charset="0"/>
                  </a:rPr>
                  <a:t>(a, b), (a, c), (a, d), (b, c), (c, d), (c, d) </a:t>
                </a:r>
              </a:p>
              <a:p>
                <a:pPr lvl="1"/>
                <a:endParaRPr lang="en-US" noProof="0">
                  <a:ea typeface="Cambria" panose="02040503050406030204" pitchFamily="18" charset="0"/>
                </a:endParaRPr>
              </a:p>
              <a:p>
                <a:pPr lvl="1"/>
                <a:r>
                  <a:rPr lang="en-US" noProof="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a:latin typeface="Helvetica" panose="020B0604020202020204" pitchFamily="34" charset="0"/>
                          <a:cs typeface="Helvetica" panose="020B0604020202020204" pitchFamily="34" charset="0"/>
                        </a:rPr>
                        <a:t>a</a:t>
                      </a:r>
                    </a:p>
                  </a:txBody>
                  <a:tcPr/>
                </a:tc>
                <a:tc>
                  <a:txBody>
                    <a:bodyPr/>
                    <a:lstStyle/>
                    <a:p>
                      <a:r>
                        <a:rPr lang="en-US" sz="1100" u="none">
                          <a:latin typeface="Helvetica" panose="020B0604020202020204" pitchFamily="34" charset="0"/>
                          <a:cs typeface="Helvetica" panose="020B0604020202020204" pitchFamily="34" charset="0"/>
                        </a:rPr>
                        <a:t>b</a:t>
                      </a:r>
                    </a:p>
                  </a:txBody>
                  <a:tcPr/>
                </a:tc>
                <a:tc>
                  <a:txBody>
                    <a:bodyPr/>
                    <a:lstStyle/>
                    <a:p>
                      <a:r>
                        <a:rPr lang="en-US" sz="1100" u="none">
                          <a:latin typeface="Helvetica" panose="020B0604020202020204" pitchFamily="34" charset="0"/>
                          <a:cs typeface="Helvetica" panose="020B0604020202020204" pitchFamily="34" charset="0"/>
                        </a:rPr>
                        <a:t>c</a:t>
                      </a:r>
                    </a:p>
                  </a:txBody>
                  <a:tcPr/>
                </a:tc>
                <a:tc>
                  <a:txBody>
                    <a:bodyPr/>
                    <a:lstStyle/>
                    <a:p>
                      <a:r>
                        <a:rPr lang="en-US" sz="1100" u="none">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Entity resolution</a:t>
            </a:r>
          </a:p>
          <a:p>
            <a:pPr lvl="1"/>
            <a:r>
              <a:rPr lang="en-US" noProof="0"/>
              <a:t>(also known as entity matching, linking)</a:t>
            </a:r>
          </a:p>
          <a:p>
            <a:pPr lvl="1"/>
            <a:r>
              <a:rPr lang="en-US" noProof="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Papadakis, George, et al. "Blocking and filtering techniques for entity resolution: A survey." </a:t>
            </a:r>
            <a:r>
              <a:rPr lang="en-US" i="1" noProof="0"/>
              <a:t>ACM Computing Surveys (CSUR)</a:t>
            </a:r>
            <a:r>
              <a:rPr lang="en-US" noProof="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a:t>Version control </a:t>
            </a:r>
          </a:p>
          <a:p>
            <a:pPr lvl="1"/>
            <a:r>
              <a:rPr lang="en-US" noProof="0"/>
              <a:t>A class of systems responsible for managing changes to computer programs, documents, or data collections</a:t>
            </a:r>
          </a:p>
          <a:p>
            <a:pPr lvl="1"/>
            <a:r>
              <a:rPr lang="en-US" noProof="0"/>
              <a:t>Changes are identified by a number/letter code, termed the revision/version number</a:t>
            </a:r>
          </a:p>
          <a:p>
            <a:r>
              <a:rPr lang="en-US" noProof="0"/>
              <a:t>However, data pipelines are not only about code bult also about</a:t>
            </a:r>
          </a:p>
          <a:p>
            <a:pPr lvl="1"/>
            <a:r>
              <a:rPr lang="en-US" noProof="0"/>
              <a:t>Model Version control</a:t>
            </a:r>
          </a:p>
          <a:p>
            <a:pPr lvl="1"/>
            <a:r>
              <a:rPr lang="en-US" noProof="0"/>
              <a:t>Data Version Control</a:t>
            </a:r>
          </a:p>
          <a:p>
            <a:pPr lvl="1"/>
            <a:r>
              <a:rPr lang="en-US" noProof="0"/>
              <a:t>Model Parameter Tracking</a:t>
            </a:r>
          </a:p>
          <a:p>
            <a:pPr lvl="1"/>
            <a:r>
              <a:rPr lang="en-US" noProof="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a:t>Support CRUD (Create, Read, Update, Delete) operations with versions</a:t>
            </a:r>
          </a:p>
          <a:p>
            <a:endParaRPr lang="en-US" noProof="0"/>
          </a:p>
          <a:p>
            <a:r>
              <a:rPr lang="en-US" noProof="0"/>
              <a:t>E.g., on AWS (PUT, GET, DELETE), what about update?</a:t>
            </a:r>
          </a:p>
          <a:p>
            <a:endParaRPr lang="en-US" noProof="0"/>
          </a:p>
          <a:p>
            <a:endParaRPr lang="en-US" noProof="0"/>
          </a:p>
          <a:p>
            <a:endParaRPr lang="en-US" noProof="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a:hlinkClick r:id="rId2"/>
              </a:rPr>
              <a:t>https://docs.aws.amazon.com/AmazonS3/latest/userguide/versioning-workflows.html</a:t>
            </a:r>
            <a:r>
              <a:rPr lang="en-US" noProof="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a:latin typeface="Helvetica" panose="020B0604020202020204" pitchFamily="34" charset="0"/>
                <a:cs typeface="Helvetica" panose="020B0604020202020204" pitchFamily="34" charset="0"/>
              </a:rPr>
              <a:t>Lab: California housing prices</a:t>
            </a:r>
            <a:endParaRPr lang="en-US" b="0" i="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a:t>Analysis </a:t>
            </a:r>
            <a:r>
              <a:rPr lang="en-US" noProof="0"/>
              <a:t>is a detailed examination of something in order to understand its nature or determine its essential features.</a:t>
            </a:r>
          </a:p>
          <a:p>
            <a:r>
              <a:rPr lang="en-US" b="1" noProof="0"/>
              <a:t>Data analysis</a:t>
            </a:r>
            <a:r>
              <a:rPr lang="en-US" noProof="0"/>
              <a:t> is the process of compiling, processing, and analyzing data so that you can use it to make decisions.</a:t>
            </a:r>
          </a:p>
          <a:p>
            <a:r>
              <a:rPr lang="en-US" b="1" noProof="0"/>
              <a:t>Analytics </a:t>
            </a:r>
            <a:r>
              <a:rPr lang="en-US" noProof="0"/>
              <a:t>is the systematic analysis of data.</a:t>
            </a:r>
          </a:p>
          <a:p>
            <a:r>
              <a:rPr lang="en-US" b="1" noProof="0"/>
              <a:t>Data analytics</a:t>
            </a:r>
            <a:r>
              <a:rPr lang="en-US" noProof="0"/>
              <a:t> is the specific analytical process being applied.</a:t>
            </a:r>
          </a:p>
          <a:p>
            <a:r>
              <a:rPr lang="en-US" b="1" noProof="0"/>
              <a:t>Big data </a:t>
            </a:r>
            <a:r>
              <a:rPr lang="en-US" noProof="0"/>
              <a:t>is an industry term that has changed in recent years. Big data solutions are often part of data analysis solutions. </a:t>
            </a:r>
          </a:p>
          <a:p>
            <a:r>
              <a:rPr lang="en-US" b="1" noProof="0">
                <a:effectLst/>
              </a:rPr>
              <a:t>Curation </a:t>
            </a:r>
            <a:r>
              <a:rPr lang="en-US" noProof="0">
                <a:effectLst/>
              </a:rPr>
              <a:t>is the action or process of selecting, organizing, and looking after the items in a collection.</a:t>
            </a:r>
            <a:br>
              <a:rPr lang="en-US" noProof="0">
                <a:effectLst/>
              </a:rPr>
            </a:br>
            <a:r>
              <a:rPr lang="en-US" b="1" noProof="0">
                <a:effectLst/>
              </a:rPr>
              <a:t>Data integrity</a:t>
            </a:r>
            <a:r>
              <a:rPr lang="en-US" noProof="0">
                <a:effectLst/>
              </a:rPr>
              <a:t> is the maintenance and assurance of the accuracy and consistency of data over its entire lifecycle.</a:t>
            </a:r>
            <a:br>
              <a:rPr lang="en-US" noProof="0">
                <a:effectLst/>
              </a:rPr>
            </a:br>
            <a:r>
              <a:rPr lang="en-US" b="1" noProof="0">
                <a:effectLst/>
              </a:rPr>
              <a:t>Data veracity</a:t>
            </a:r>
            <a:r>
              <a:rPr lang="en-US" noProof="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Metadata can become bigger than data themselves</a:t>
            </a:r>
          </a:p>
          <a:p>
            <a:pPr indent="-285750"/>
            <a:r>
              <a:rPr lang="en-US" noProof="0"/>
              <a:t>We need meta meta-data (or models)...</a:t>
            </a:r>
          </a:p>
          <a:p>
            <a:pPr lvl="1"/>
            <a:r>
              <a:rPr lang="en-US" noProof="0"/>
              <a:t>... chasing our own tails</a:t>
            </a:r>
          </a:p>
          <a:p>
            <a:pPr indent="-285750"/>
            <a:r>
              <a:rPr lang="en-US" noProof="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sz="half" idx="1"/>
          </p:nvPr>
        </p:nvSpPr>
        <p:spPr/>
        <p:txBody>
          <a:bodyPr/>
          <a:lstStyle/>
          <a:p>
            <a:r>
              <a:rPr lang="en-US" b="1" noProof="0"/>
              <a:t>Data </a:t>
            </a:r>
            <a:r>
              <a:rPr lang="en-US" b="1" noProof="0" err="1"/>
              <a:t>lakehouse</a:t>
            </a:r>
            <a:r>
              <a:rPr lang="en-US" noProof="0"/>
              <a:t> </a:t>
            </a:r>
          </a:p>
          <a:p>
            <a:pPr lvl="1"/>
            <a:r>
              <a:rPr lang="en-US" noProof="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a:hlinkClick r:id="rId3"/>
              </a:rPr>
              <a:t>https://www.databricks.com/glossary/data-lakehouse</a:t>
            </a:r>
            <a:r>
              <a:rPr lang="en-US" noProof="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idx="1"/>
          </p:nvPr>
        </p:nvSpPr>
        <p:spPr/>
        <p:txBody>
          <a:bodyPr/>
          <a:lstStyle/>
          <a:p>
            <a:r>
              <a:rPr lang="en-US" noProof="0"/>
              <a:t>Key technologies used to implement </a:t>
            </a:r>
            <a:br>
              <a:rPr lang="en-US" noProof="0"/>
            </a:br>
            <a:r>
              <a:rPr lang="en-US" noProof="0"/>
              <a:t>open source Data </a:t>
            </a:r>
            <a:r>
              <a:rPr lang="en-US" noProof="0" err="1"/>
              <a:t>Lakehouses</a:t>
            </a:r>
            <a:endParaRPr lang="en-US" noProof="0"/>
          </a:p>
          <a:p>
            <a:pPr lvl="1"/>
            <a:r>
              <a:rPr lang="en-US" noProof="0"/>
              <a:t>Databricks’ Delta Lake</a:t>
            </a:r>
          </a:p>
          <a:p>
            <a:pPr lvl="1"/>
            <a:r>
              <a:rPr lang="en-US" noProof="0"/>
              <a:t>Apache </a:t>
            </a:r>
            <a:r>
              <a:rPr lang="en-US" noProof="0" err="1"/>
              <a:t>Hudi</a:t>
            </a:r>
            <a:endParaRPr lang="en-US" noProof="0"/>
          </a:p>
          <a:p>
            <a:pPr lvl="1"/>
            <a:r>
              <a:rPr lang="en-US" noProof="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a:p>
        </p:txBody>
      </p:sp>
      <p:sp>
        <p:nvSpPr>
          <p:cNvPr id="7" name="Segnaposto contenuto 6"/>
          <p:cNvSpPr>
            <a:spLocks noGrp="1"/>
          </p:cNvSpPr>
          <p:nvPr>
            <p:ph idx="13"/>
          </p:nvPr>
        </p:nvSpPr>
        <p:spPr/>
        <p:txBody>
          <a:bodyPr/>
          <a:lstStyle/>
          <a:p>
            <a:r>
              <a:rPr lang="en-US" noProof="0">
                <a:hlinkClick r:id="rId2"/>
              </a:rPr>
              <a:t>https://databricks.com/blog/2021/05/19/evolution-to-the-data-lakehouse.html</a:t>
            </a:r>
            <a:r>
              <a:rPr lang="en-US" noProof="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warehouse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lake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a:solidFill>
                            <a:schemeClr val="tx1"/>
                          </a:solidFill>
                          <a:effectLst/>
                          <a:latin typeface="Helvetica" panose="020B0604020202020204" pitchFamily="34" charset="0"/>
                          <a:ea typeface="+mn-ea"/>
                          <a:cs typeface="Helvetica" panose="020B0604020202020204" pitchFamily="34" charset="0"/>
                        </a:rPr>
                        <a:t>Data lake</a:t>
                      </a:r>
                      <a:r>
                        <a:rPr lang="en-US" sz="1000" b="1" noProof="0">
                          <a:effectLst/>
                          <a:latin typeface="Helvetica" panose="020B0604020202020204" pitchFamily="34" charset="0"/>
                          <a:cs typeface="Helvetica" panose="020B0604020202020204" pitchFamily="34" charset="0"/>
                        </a:rPr>
                        <a:t>house</a:t>
                      </a:r>
                      <a:endParaRPr lang="en-US" sz="1000" b="1" kern="1200" noProof="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a:effectLst/>
                          <a:latin typeface="Helvetica" panose="020B0604020202020204" pitchFamily="34" charset="0"/>
                          <a:cs typeface="Helvetica" panose="020B0604020202020204" pitchFamily="34" charset="0"/>
                        </a:rPr>
                        <a:t>Data format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format</a:t>
                      </a:r>
                      <a:r>
                        <a:rPr lang="en-US" sz="1000" b="0" noProof="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a:effectLst/>
                          <a:latin typeface="Helvetica" panose="020B0604020202020204" pitchFamily="34" charset="0"/>
                          <a:cs typeface="Helvetica" panose="020B0604020202020204" pitchFamily="34" charset="0"/>
                        </a:rPr>
                        <a:t>Types of data</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All types</a:t>
                      </a:r>
                      <a:r>
                        <a:rPr lang="en-US" sz="1000" noProof="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All types: Structured data, semi-structured </a:t>
                      </a:r>
                      <a:r>
                        <a:rPr lang="en-US" sz="1000" noProof="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a:effectLst/>
                          <a:latin typeface="Helvetica" panose="020B0604020202020204" pitchFamily="34" charset="0"/>
                          <a:cs typeface="Helvetica" panose="020B0604020202020204" pitchFamily="34" charset="0"/>
                        </a:rPr>
                        <a:t>Data access</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APIs </a:t>
                      </a:r>
                      <a:r>
                        <a:rPr lang="en-US" sz="1000" noProof="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Open APIs for </a:t>
                      </a:r>
                      <a:r>
                        <a:rPr lang="en-US" sz="1000" noProof="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a:effectLst/>
                          <a:latin typeface="Helvetica" panose="020B0604020202020204" pitchFamily="34" charset="0"/>
                          <a:cs typeface="Helvetica" panose="020B0604020202020204" pitchFamily="34" charset="0"/>
                        </a:rPr>
                        <a:t>Reliability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 quality</a:t>
                      </a:r>
                      <a:r>
                        <a:rPr lang="en-US" sz="1000" noProof="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a:effectLst/>
                          <a:latin typeface="Helvetica" panose="020B0604020202020204" pitchFamily="34" charset="0"/>
                          <a:cs typeface="Helvetica" panose="020B0604020202020204" pitchFamily="34" charset="0"/>
                        </a:rPr>
                        <a:t>Governance and security</a:t>
                      </a:r>
                      <a:br>
                        <a:rPr lang="en-US" sz="1000" b="1" noProof="0">
                          <a:effectLst/>
                          <a:latin typeface="Helvetica" panose="020B0604020202020204" pitchFamily="34" charset="0"/>
                          <a:cs typeface="Helvetica" panose="020B0604020202020204" pitchFamily="34" charset="0"/>
                        </a:rPr>
                      </a:b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Fine-grained</a:t>
                      </a:r>
                      <a:r>
                        <a:rPr lang="en-US" sz="1000" noProof="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a:effectLst/>
                          <a:latin typeface="Helvetica" panose="020B0604020202020204" pitchFamily="34" charset="0"/>
                          <a:cs typeface="Helvetica" panose="020B0604020202020204" pitchFamily="34" charset="0"/>
                        </a:rPr>
                        <a:t>Performance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a:effectLst/>
                          <a:latin typeface="Helvetica" panose="020B0604020202020204" pitchFamily="34" charset="0"/>
                          <a:cs typeface="Helvetica" panose="020B0604020202020204" pitchFamily="34" charset="0"/>
                        </a:rPr>
                        <a:t>Scalability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Scales</a:t>
                      </a:r>
                      <a:r>
                        <a:rPr lang="en-US" sz="1000" noProof="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a:effectLst/>
                          <a:latin typeface="Helvetica" panose="020B0604020202020204" pitchFamily="34" charset="0"/>
                          <a:cs typeface="Helvetica" panose="020B0604020202020204" pitchFamily="34" charset="0"/>
                        </a:rPr>
                        <a:t>Use case support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a:t>A Lakehouse is a part of data platform, a layer that enables to query multiple data sources (with SQL/Spark) transparently by using some metadata (JSON) log</a:t>
            </a:r>
          </a:p>
          <a:p>
            <a:pPr lvl="1"/>
            <a:r>
              <a:rPr lang="en-US"/>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a:t>[1] </a:t>
            </a:r>
            <a:r>
              <a:rPr lang="en-US" err="1"/>
              <a:t>Forresi</a:t>
            </a:r>
            <a:r>
              <a:rPr lang="en-US"/>
              <a:t>, C., Gallinucci, E., Golfarelli, M., &amp; </a:t>
            </a:r>
            <a:r>
              <a:rPr lang="en-US" err="1"/>
              <a:t>Hamadou</a:t>
            </a:r>
            <a:r>
              <a:rPr lang="en-US"/>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a:solidFill>
                  <a:srgbClr val="FF5050"/>
                </a:solidFill>
              </a:rPr>
              <a:t>Data platform engineer</a:t>
            </a:r>
            <a:endParaRPr lang="en-US" sz="2000" noProof="0"/>
          </a:p>
          <a:p>
            <a:pPr lvl="1"/>
            <a:r>
              <a:rPr lang="en-US" sz="1400" noProof="0">
                <a:effectLst/>
              </a:rPr>
              <a:t>Orchestrate the successful implementation of cloud technologies within the data infrastructure of their business</a:t>
            </a:r>
          </a:p>
          <a:p>
            <a:pPr lvl="1"/>
            <a:r>
              <a:rPr lang="en-US" sz="1400" noProof="0">
                <a:effectLst/>
              </a:rPr>
              <a:t>Solid understanding of impact database types and implementation </a:t>
            </a:r>
          </a:p>
          <a:p>
            <a:pPr lvl="1"/>
            <a:r>
              <a:rPr lang="en-US" sz="1400" noProof="0">
                <a:effectLst/>
              </a:rPr>
              <a:t>Responsible for purchasing decisions for cloud services and approval of data architectures</a:t>
            </a:r>
          </a:p>
          <a:p>
            <a:r>
              <a:rPr lang="en-US" sz="2000" noProof="0">
                <a:solidFill>
                  <a:srgbClr val="FF5050"/>
                </a:solidFill>
              </a:rPr>
              <a:t>Data architect</a:t>
            </a:r>
            <a:endParaRPr lang="en-US" sz="2000" noProof="0"/>
          </a:p>
          <a:p>
            <a:pPr lvl="1"/>
            <a:r>
              <a:rPr lang="en-US" sz="1400" noProof="0">
                <a:effectLst/>
              </a:rPr>
              <a:t>Team members who understand all aspects of a data platform's architecture</a:t>
            </a:r>
          </a:p>
          <a:p>
            <a:pPr lvl="1"/>
            <a:r>
              <a:rPr lang="en-US" sz="1400" noProof="0">
                <a:effectLst/>
              </a:rPr>
              <a:t>Work closely with the data platform engineers to create data workflows</a:t>
            </a:r>
          </a:p>
          <a:p>
            <a:pPr lvl="1"/>
            <a:r>
              <a:rPr lang="en-US" sz="1400" noProof="0">
                <a:effectLst/>
              </a:rPr>
              <a:t>Responsible for designing and testing new database architectures and planning both data and architecture migrations</a:t>
            </a:r>
          </a:p>
          <a:p>
            <a:r>
              <a:rPr lang="en-US" sz="2000" noProof="0">
                <a:solidFill>
                  <a:srgbClr val="FF5050"/>
                </a:solidFill>
              </a:rPr>
              <a:t>Data pipeline engineer</a:t>
            </a:r>
          </a:p>
          <a:p>
            <a:pPr lvl="1"/>
            <a:r>
              <a:rPr lang="en-US" sz="1400" noProof="0">
                <a:effectLst/>
              </a:rPr>
              <a:t>Responsible for planning, architecting, and building large-scale data processing systems</a:t>
            </a:r>
            <a:endParaRPr lang="en-US" sz="1400" noProof="0"/>
          </a:p>
          <a:p>
            <a:r>
              <a:rPr lang="en-US" sz="2000" noProof="0">
                <a:solidFill>
                  <a:srgbClr val="FF5050"/>
                </a:solidFill>
              </a:rPr>
              <a:t>Data analyst</a:t>
            </a:r>
          </a:p>
          <a:p>
            <a:pPr lvl="1"/>
            <a:r>
              <a:rPr lang="en-US" sz="1400" noProof="0">
                <a:effectLst/>
              </a:rPr>
              <a:t>Analyze data systems, creating automated systems for retrieving data from the data platform</a:t>
            </a:r>
          </a:p>
          <a:p>
            <a:pPr lvl="1"/>
            <a:r>
              <a:rPr lang="en-US" sz="1400" noProof="0">
                <a:effectLst/>
              </a:rPr>
              <a:t>Cloud data analysts are more commonly members of the business user population</a:t>
            </a:r>
          </a:p>
          <a:p>
            <a:r>
              <a:rPr lang="en-US" sz="2000" noProof="0">
                <a:solidFill>
                  <a:srgbClr val="FF5050"/>
                </a:solidFill>
              </a:rPr>
              <a:t>Data scientist</a:t>
            </a:r>
          </a:p>
          <a:p>
            <a:pPr lvl="1"/>
            <a:r>
              <a:rPr lang="en-US" sz="1400" noProof="0">
                <a:effectLst/>
              </a:rPr>
              <a:t>Analyze and interpret complex digital data</a:t>
            </a:r>
          </a:p>
          <a:p>
            <a:pPr lvl="1"/>
            <a:r>
              <a:rPr lang="en-US" sz="1400" noProof="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a:t>DevOps</a:t>
            </a:r>
            <a:r>
              <a:rPr lang="en-US"/>
              <a:t> combines development and operations to increase the efficiency, speed, and security of software development and delivery compared to traditional processes.</a:t>
            </a:r>
          </a:p>
          <a:p>
            <a:endParaRPr lang="en-US"/>
          </a:p>
          <a:p>
            <a:r>
              <a:rPr lang="en-US"/>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a:hlinkClick r:id="rId4"/>
              </a:rPr>
              <a:t>https://about.gitlab.com/topics/devops/</a:t>
            </a:r>
            <a:r>
              <a:rPr lang="en-US"/>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a:t>… to </a:t>
            </a:r>
            <a:r>
              <a:rPr lang="en-US" err="1"/>
              <a:t>DataOps</a:t>
            </a:r>
            <a:endParaRPr lang="en-US"/>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err="1"/>
              <a:t>DataOps</a:t>
            </a:r>
            <a:r>
              <a:rPr lang="en-US"/>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err="1"/>
              <a:t>Munappy</a:t>
            </a:r>
            <a:r>
              <a:rPr lang="en-US"/>
              <a:t>, A. R., Mattos, D. I., Bosch, J., Olsson, H. H., &amp; </a:t>
            </a:r>
            <a:r>
              <a:rPr lang="en-US" err="1"/>
              <a:t>Dakkak</a:t>
            </a:r>
            <a:r>
              <a:rPr lang="en-US"/>
              <a:t>, A. (2020, June). From ad-hoc data analytics to </a:t>
            </a:r>
            <a:r>
              <a:rPr lang="en-US" err="1"/>
              <a:t>dataops</a:t>
            </a:r>
            <a:r>
              <a:rPr lang="en-US"/>
              <a:t>. In </a:t>
            </a:r>
            <a:r>
              <a:rPr lang="en-US" i="1"/>
              <a:t>Proceedings of the International Conference on Software and System Processes</a:t>
            </a:r>
            <a:r>
              <a:rPr lang="en-US"/>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DataOps</a:t>
            </a:r>
            <a:endParaRPr lang="en-US" noProof="0"/>
          </a:p>
        </p:txBody>
      </p:sp>
      <p:sp>
        <p:nvSpPr>
          <p:cNvPr id="3" name="Segnaposto contenuto 2"/>
          <p:cNvSpPr>
            <a:spLocks noGrp="1"/>
          </p:cNvSpPr>
          <p:nvPr>
            <p:ph idx="1"/>
          </p:nvPr>
        </p:nvSpPr>
        <p:spPr/>
        <p:txBody>
          <a:bodyPr anchor="t"/>
          <a:lstStyle/>
          <a:p>
            <a:r>
              <a:rPr lang="en-US" noProof="0"/>
              <a:t>From DevOps to </a:t>
            </a:r>
            <a:r>
              <a:rPr lang="en-US" noProof="0" err="1"/>
              <a:t>DataOps</a:t>
            </a:r>
            <a:endParaRPr lang="en-US" noProof="0"/>
          </a:p>
          <a:p>
            <a:pPr lvl="1"/>
            <a:r>
              <a:rPr lang="en-US" i="1" noProof="0"/>
              <a:t>“A collaborative data management practice focused on improving the </a:t>
            </a:r>
            <a:br>
              <a:rPr lang="en-US" i="1" noProof="0"/>
            </a:br>
            <a:r>
              <a:rPr lang="en-US" i="1" noProof="0"/>
              <a:t>communication, integration and automation of data flows between </a:t>
            </a:r>
            <a:br>
              <a:rPr lang="en-US" i="1" noProof="0"/>
            </a:br>
            <a:r>
              <a:rPr lang="en-US" i="1" noProof="0"/>
              <a:t>data managers and data consumers across an organization”</a:t>
            </a:r>
          </a:p>
          <a:p>
            <a:pPr lvl="1"/>
            <a:r>
              <a:rPr lang="en-US" noProof="0"/>
              <a:t>Data analytics improved in terms of velocity, quality, predictability and </a:t>
            </a:r>
            <a:br>
              <a:rPr lang="en-US" noProof="0"/>
            </a:br>
            <a:r>
              <a:rPr lang="en-US" noProof="0"/>
              <a:t>scale of software engineering and deployment</a:t>
            </a:r>
          </a:p>
          <a:p>
            <a:r>
              <a:rPr lang="en-US" noProof="0"/>
              <a:t>Some key rules</a:t>
            </a:r>
          </a:p>
          <a:p>
            <a:pPr lvl="1"/>
            <a:r>
              <a:rPr lang="en-US" noProof="0"/>
              <a:t>Establish progress and performance measurements at every stage</a:t>
            </a:r>
          </a:p>
          <a:p>
            <a:pPr lvl="1"/>
            <a:r>
              <a:rPr lang="en-US" noProof="0"/>
              <a:t>Automate as many stages of the data flow as possible</a:t>
            </a:r>
          </a:p>
          <a:p>
            <a:pPr lvl="1"/>
            <a:r>
              <a:rPr lang="en-US" noProof="0"/>
              <a:t>Establish governance discipline (</a:t>
            </a:r>
            <a:r>
              <a:rPr lang="en-US" i="1" noProof="0"/>
              <a:t>governance-as-code</a:t>
            </a:r>
            <a:r>
              <a:rPr lang="en-US" noProof="0"/>
              <a:t>)</a:t>
            </a:r>
          </a:p>
          <a:p>
            <a:pPr lvl="1"/>
            <a:r>
              <a:rPr lang="en-US" noProof="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a:p>
        </p:txBody>
      </p:sp>
      <p:sp>
        <p:nvSpPr>
          <p:cNvPr id="6" name="Segnaposto contenuto 5"/>
          <p:cNvSpPr>
            <a:spLocks noGrp="1"/>
          </p:cNvSpPr>
          <p:nvPr>
            <p:ph idx="13"/>
          </p:nvPr>
        </p:nvSpPr>
        <p:spPr/>
        <p:txBody>
          <a:bodyPr/>
          <a:lstStyle/>
          <a:p>
            <a:r>
              <a:rPr lang="en-US" noProof="0"/>
              <a:t>Gartner, 2020 </a:t>
            </a:r>
            <a:r>
              <a:rPr lang="en-US" noProof="0">
                <a:hlinkClick r:id="rId2"/>
              </a:rPr>
              <a:t>https://www.gartner.com/smarterwithgartner/how-dataops-amplifies-data-and-analytics-business-value</a:t>
            </a:r>
            <a:br>
              <a:rPr lang="en-US" noProof="0"/>
            </a:br>
            <a:r>
              <a:rPr lang="en-US" noProof="0"/>
              <a:t>Andy Palmer, 2015 </a:t>
            </a:r>
            <a:r>
              <a:rPr lang="en-US" noProof="0">
                <a:hlinkClick r:id="rId3"/>
              </a:rPr>
              <a:t>https://www.tamr.com/blog/from-devops-to-dataops-by-andy-palmer/</a:t>
            </a:r>
            <a:r>
              <a:rPr lang="en-US" noProof="0"/>
              <a:t> </a:t>
            </a:r>
            <a:br>
              <a:rPr lang="en-US" noProof="0"/>
            </a:br>
            <a:r>
              <a:rPr lang="en-US" noProof="0"/>
              <a:t>William </a:t>
            </a:r>
            <a:r>
              <a:rPr lang="en-US" noProof="0" err="1"/>
              <a:t>Vorhies</a:t>
            </a:r>
            <a:r>
              <a:rPr lang="en-US" noProof="0"/>
              <a:t>, 2017 </a:t>
            </a:r>
            <a:r>
              <a:rPr lang="en-US" noProof="0">
                <a:hlinkClick r:id="rId4"/>
              </a:rPr>
              <a:t>https://www.datasciencecentral.com/profiles/blogs/dataops-it-s-a-secret</a:t>
            </a:r>
            <a:r>
              <a:rPr lang="en-US" noProof="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You (will) have an AWS Educate account</a:t>
            </a:r>
          </a:p>
          <a:p>
            <a:pPr lvl="1"/>
            <a:r>
              <a:rPr lang="en-US" noProof="0"/>
              <a:t>A coupon of 150$ to test AWS cloud services</a:t>
            </a:r>
          </a:p>
          <a:p>
            <a:r>
              <a:rPr lang="en-US" noProof="0"/>
              <a:t>The content of these slides refers to this repo</a:t>
            </a:r>
          </a:p>
          <a:p>
            <a:pPr lvl="1"/>
            <a:r>
              <a:rPr lang="en-US" noProof="0">
                <a:hlinkClick r:id="rId2"/>
              </a:rPr>
              <a:t>https://github.com/w4bo/bigdata-aws/</a:t>
            </a:r>
            <a:endParaRPr lang="en-US" noProof="0"/>
          </a:p>
          <a:p>
            <a:pPr lvl="1"/>
            <a:r>
              <a:rPr lang="en-US" noProof="0"/>
              <a:t>Options</a:t>
            </a:r>
          </a:p>
          <a:p>
            <a:pPr lvl="2"/>
            <a:r>
              <a:rPr lang="en-US" noProof="0"/>
              <a:t>Work on your pc: check the `README.md` to install the necessary software tools</a:t>
            </a:r>
          </a:p>
          <a:p>
            <a:pPr lvl="3"/>
            <a:r>
              <a:rPr lang="en-US" noProof="0"/>
              <a:t>Mainly: git, IntelliJ IDEA (Community Edition), docker, AWS CLI, AWS SAM CLI</a:t>
            </a:r>
          </a:p>
          <a:p>
            <a:pPr lvl="2"/>
            <a:r>
              <a:rPr lang="en-US" noProof="0"/>
              <a:t>Download a pre-configured (VMware) VM with the installed software</a:t>
            </a:r>
          </a:p>
          <a:p>
            <a:pPr lvl="1"/>
            <a:r>
              <a:rPr lang="en-US" noProof="0"/>
              <a:t>Slides are available on "</a:t>
            </a:r>
            <a:r>
              <a:rPr lang="en-US" noProof="0" err="1"/>
              <a:t>Virtuale</a:t>
            </a:r>
            <a:r>
              <a:rPr lang="en-US" noProof="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a:hlinkClick r:id="rId3"/>
              </a:rPr>
              <a:t>https://aws.amazon.com/education/awseducate/</a:t>
            </a:r>
            <a:r>
              <a:rPr lang="en-US" noProof="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a:t>Data fabric</a:t>
            </a:r>
          </a:p>
        </p:txBody>
      </p:sp>
      <p:sp>
        <p:nvSpPr>
          <p:cNvPr id="3" name="Segnaposto contenuto 2"/>
          <p:cNvSpPr>
            <a:spLocks noGrp="1"/>
          </p:cNvSpPr>
          <p:nvPr>
            <p:ph idx="1"/>
          </p:nvPr>
        </p:nvSpPr>
        <p:spPr>
          <a:xfrm>
            <a:off x="838200" y="1700499"/>
            <a:ext cx="10515600" cy="4351338"/>
          </a:xfrm>
        </p:spPr>
        <p:txBody>
          <a:bodyPr/>
          <a:lstStyle/>
          <a:p>
            <a:r>
              <a:rPr lang="en-US"/>
              <a:t>“vision for data management […] that seamlessly connects different clouds, whether they are private, public, or hybrid environments.” (2016)</a:t>
            </a:r>
          </a:p>
          <a:p>
            <a:r>
              <a:rPr lang="en-US" noProof="0"/>
              <a:t>Frictionless access and sharing of data in a distributed data environment</a:t>
            </a:r>
          </a:p>
          <a:p>
            <a:pPr lvl="1"/>
            <a:r>
              <a:rPr lang="en-US" noProof="0"/>
              <a:t>Enables a </a:t>
            </a:r>
            <a:r>
              <a:rPr lang="en-US" b="1" noProof="0"/>
              <a:t>single and consistent data management framework</a:t>
            </a:r>
            <a:r>
              <a:rPr lang="en-US" noProof="0"/>
              <a:t>, which allows seamless data access and processing by design across otherwise siloed storage</a:t>
            </a:r>
          </a:p>
          <a:p>
            <a:pPr lvl="1"/>
            <a:r>
              <a:rPr lang="en-US" noProof="0"/>
              <a:t>Leverages </a:t>
            </a:r>
            <a:r>
              <a:rPr lang="en-US" b="1" noProof="0"/>
              <a:t>human and machine capabilities to access data </a:t>
            </a:r>
            <a:r>
              <a:rPr lang="en-US" noProof="0"/>
              <a:t>in place or support its consolidation where appropriate</a:t>
            </a:r>
          </a:p>
          <a:p>
            <a:pPr lvl="1"/>
            <a:r>
              <a:rPr lang="en-US" b="1" noProof="0"/>
              <a:t>Continuously identifies and connects data </a:t>
            </a:r>
            <a:r>
              <a:rPr lang="en-US" noProof="0"/>
              <a:t>from disparate applications to discover unique, business-relevant relationships between the available data points</a:t>
            </a:r>
          </a:p>
          <a:p>
            <a:r>
              <a:rPr lang="en-US" noProof="0"/>
              <a:t>It is a unified architecture with an integrated set of technologies and services</a:t>
            </a:r>
          </a:p>
          <a:p>
            <a:pPr lvl="1"/>
            <a:r>
              <a:rPr lang="en-US" noProof="0"/>
              <a:t>Designed to deliver integrated and enriched data – at the right time, in the right method, and to the right data consumer – in support of both operational and analytical workloads</a:t>
            </a:r>
          </a:p>
          <a:p>
            <a:pPr lvl="1"/>
            <a:r>
              <a:rPr lang="en-US" noProof="0"/>
              <a:t>Combines key data management technologies – such as </a:t>
            </a:r>
            <a:r>
              <a:rPr lang="en-US" b="1" noProof="0"/>
              <a:t>data catalog</a:t>
            </a:r>
            <a:r>
              <a:rPr lang="en-US" noProof="0"/>
              <a:t>, </a:t>
            </a:r>
            <a:r>
              <a:rPr lang="en-US" b="1" noProof="0"/>
              <a:t>data governance</a:t>
            </a:r>
            <a:r>
              <a:rPr lang="en-US" noProof="0"/>
              <a:t>, </a:t>
            </a:r>
            <a:r>
              <a:rPr lang="en-US" b="1" noProof="0"/>
              <a:t>data integration</a:t>
            </a:r>
            <a:r>
              <a:rPr lang="en-US" noProof="0"/>
              <a:t>, </a:t>
            </a:r>
            <a:r>
              <a:rPr lang="en-US" b="1" noProof="0"/>
              <a:t>data pipelining</a:t>
            </a:r>
            <a:r>
              <a:rPr lang="en-US" noProof="0"/>
              <a:t>, and </a:t>
            </a:r>
            <a:r>
              <a:rPr lang="en-US" b="1" noProof="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
        <p:nvSpPr>
          <p:cNvPr id="6" name="Segnaposto contenuto 5"/>
          <p:cNvSpPr>
            <a:spLocks noGrp="1"/>
          </p:cNvSpPr>
          <p:nvPr>
            <p:ph idx="13"/>
          </p:nvPr>
        </p:nvSpPr>
        <p:spPr>
          <a:xfrm>
            <a:off x="838200" y="6239881"/>
            <a:ext cx="10515600" cy="365125"/>
          </a:xfrm>
        </p:spPr>
        <p:txBody>
          <a:bodyPr/>
          <a:lstStyle/>
          <a:p>
            <a:r>
              <a:rPr lang="en-US" noProof="0">
                <a:hlinkClick r:id="rId2"/>
              </a:rPr>
              <a:t>https://cloud.netapp.com/hubfs/Data-Fabric/Data%20Fabric%20WP%20April%202017.pdf</a:t>
            </a:r>
            <a:r>
              <a:rPr lang="en-US" noProof="0"/>
              <a:t> (accessed 2023-06-23)</a:t>
            </a:r>
            <a:br>
              <a:rPr lang="en-US" noProof="0"/>
            </a:br>
            <a:r>
              <a:rPr lang="en-US" noProof="0"/>
              <a:t>Gartner, 2019 </a:t>
            </a:r>
            <a:r>
              <a:rPr lang="en-US" noProof="0">
                <a:hlinkClick r:id="rId3"/>
              </a:rPr>
              <a:t>https://www.gartner.com/en/newsroom/press-releases/2019-02-18-gartner-identifies-top-10-data-and-analytics-technolo</a:t>
            </a:r>
            <a:r>
              <a:rPr lang="en-US" noProof="0"/>
              <a:t> </a:t>
            </a:r>
            <a:br>
              <a:rPr lang="en-US" noProof="0"/>
            </a:br>
            <a:r>
              <a:rPr lang="en-US" noProof="0"/>
              <a:t>Gartner, 2021 </a:t>
            </a:r>
            <a:r>
              <a:rPr lang="en-US" noProof="0">
                <a:hlinkClick r:id="rId4"/>
              </a:rPr>
              <a:t>https://www.gartner.com/smarterwithgartner/data-fabric-architecture-is-key-to-modernizing-data-management-and-integration</a:t>
            </a:r>
            <a:r>
              <a:rPr lang="en-US" noProof="0"/>
              <a:t> </a:t>
            </a:r>
            <a:br>
              <a:rPr lang="en-US" noProof="0"/>
            </a:br>
            <a:r>
              <a:rPr lang="en-US" noProof="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a:t>Catalog all your data</a:t>
            </a:r>
            <a:r>
              <a:rPr lang="en-US"/>
              <a:t>: including business glossary and design-time and runtime metadata</a:t>
            </a:r>
          </a:p>
          <a:p>
            <a:pPr lvl="1"/>
            <a:r>
              <a:rPr lang="en-US" b="1"/>
              <a:t>Enable self-service capabilities</a:t>
            </a:r>
            <a:r>
              <a:rPr lang="en-US"/>
              <a:t>: data discovery, profiling, exploration, quality assessment, consumption of data-as-a-product</a:t>
            </a:r>
          </a:p>
          <a:p>
            <a:pPr lvl="1"/>
            <a:r>
              <a:rPr lang="en-US" b="1"/>
              <a:t>Provide a knowledge graph</a:t>
            </a:r>
            <a:r>
              <a:rPr lang="en-US"/>
              <a:t>: Visualizing how data, people, processes, systems, etc. are interconnected, deriving additional actionable insight</a:t>
            </a:r>
          </a:p>
          <a:p>
            <a:pPr lvl="1"/>
            <a:r>
              <a:rPr lang="en-US" b="1"/>
              <a:t>Provide intelligent (smart) information integration</a:t>
            </a:r>
            <a:r>
              <a:rPr lang="en-US"/>
              <a:t>: Supporting IT staff and business users alike in their data integration and transformation, data virtualization, and federation tasks</a:t>
            </a:r>
          </a:p>
          <a:p>
            <a:pPr lvl="1"/>
            <a:r>
              <a:rPr lang="en-US" b="1"/>
              <a:t>Derive insight from metadata</a:t>
            </a:r>
            <a:r>
              <a:rPr lang="en-US"/>
              <a:t>: Orchestrating and automating tasks and jobs for data integration, data engineering, and data governance end to end</a:t>
            </a:r>
          </a:p>
          <a:p>
            <a:pPr lvl="1"/>
            <a:r>
              <a:rPr lang="en-US" b="1"/>
              <a:t>Enforce local and global data rules/policies</a:t>
            </a:r>
            <a:r>
              <a:rPr lang="en-US"/>
              <a:t>: Including AI/ML-based automated generation, adjustments, and enforcement of rules and policies</a:t>
            </a:r>
          </a:p>
          <a:p>
            <a:pPr lvl="1"/>
            <a:r>
              <a:rPr lang="en-US" b="1"/>
              <a:t>Manage an end-to-end unified lifecycle</a:t>
            </a:r>
            <a:r>
              <a:rPr lang="en-US"/>
              <a:t>: Implementing a coherent and consistent lifecycle end to end of all Data Fabric tasks across various platforms, personas, and organizations</a:t>
            </a:r>
          </a:p>
          <a:p>
            <a:pPr lvl="1"/>
            <a:r>
              <a:rPr lang="en-US" b="1"/>
              <a:t>Enforce data and AI governance</a:t>
            </a:r>
            <a:r>
              <a:rPr lang="en-US"/>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3" name="Segnaposto contenuto 2"/>
          <p:cNvSpPr>
            <a:spLocks noGrp="1"/>
          </p:cNvSpPr>
          <p:nvPr>
            <p:ph idx="1"/>
          </p:nvPr>
        </p:nvSpPr>
        <p:spPr/>
        <p:txBody>
          <a:bodyPr anchor="t"/>
          <a:lstStyle/>
          <a:p>
            <a:r>
              <a:rPr lang="en-US" b="1" noProof="0"/>
              <a:t>It is a design concept</a:t>
            </a:r>
          </a:p>
          <a:p>
            <a:pPr lvl="1"/>
            <a:r>
              <a:rPr lang="en-US" noProof="0"/>
              <a:t>It optimizes data management by automating repetitive tasks</a:t>
            </a:r>
          </a:p>
          <a:p>
            <a:pPr lvl="1"/>
            <a:r>
              <a:rPr lang="en-US" noProof="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a:t>Gartner, 2021 </a:t>
            </a:r>
            <a:r>
              <a:rPr lang="en-US" noProof="0">
                <a:hlinkClick r:id="rId3"/>
              </a:rPr>
              <a:t>https://www.gartner.com/smarterwithgartner/data-fabric-architecture-is-key-to-modernizing-data-management-and-integration</a:t>
            </a:r>
            <a:endParaRPr lang="en-US" noProof="0"/>
          </a:p>
          <a:p>
            <a:r>
              <a:rPr lang="en-US" noProof="0"/>
              <a:t>K2View, 2021 </a:t>
            </a:r>
            <a:r>
              <a:rPr lang="en-US" noProof="0">
                <a:hlinkClick r:id="rId4"/>
              </a:rPr>
              <a:t>https://www.k2view.com/top-data-fabric-vendors</a:t>
            </a:r>
            <a:endParaRPr lang="en-US" noProof="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a:p>
        </p:txBody>
      </p:sp>
      <p:sp>
        <p:nvSpPr>
          <p:cNvPr id="6" name="Segnaposto contenuto 5"/>
          <p:cNvSpPr>
            <a:spLocks noGrp="1"/>
          </p:cNvSpPr>
          <p:nvPr>
            <p:ph idx="13"/>
          </p:nvPr>
        </p:nvSpPr>
        <p:spPr/>
        <p:txBody>
          <a:bodyPr/>
          <a:lstStyle/>
          <a:p>
            <a:r>
              <a:rPr lang="en-US" noProof="0">
                <a:hlinkClick r:id="rId2"/>
              </a:rPr>
              <a:t>https://www.irion-edm.com/data-management-insights/gartner-data-summit-irion-representative-vendor-for-data-fabric-technology/</a:t>
            </a:r>
            <a:r>
              <a:rPr lang="en-US" noProof="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a:p>
        </p:txBody>
      </p:sp>
      <p:sp>
        <p:nvSpPr>
          <p:cNvPr id="6" name="Segnaposto contenuto 5"/>
          <p:cNvSpPr>
            <a:spLocks noGrp="1"/>
          </p:cNvSpPr>
          <p:nvPr>
            <p:ph idx="13"/>
          </p:nvPr>
        </p:nvSpPr>
        <p:spPr/>
        <p:txBody>
          <a:bodyPr/>
          <a:lstStyle/>
          <a:p>
            <a:r>
              <a:rPr lang="en-US" noProof="0"/>
              <a:t>Gartner, 2021 </a:t>
            </a:r>
            <a:r>
              <a:rPr lang="en-US" noProof="0">
                <a:hlinkClick r:id="rId2"/>
              </a:rPr>
              <a:t>https://www.gartner.com/smarterwithgartner/data-fabric-architecture-is-key-to-modernizing-data-management-and-integration</a:t>
            </a:r>
            <a:endParaRPr lang="en-US" noProof="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mesh</a:t>
            </a:r>
          </a:p>
        </p:txBody>
      </p:sp>
      <p:sp>
        <p:nvSpPr>
          <p:cNvPr id="3" name="Segnaposto contenuto 2"/>
          <p:cNvSpPr>
            <a:spLocks noGrp="1"/>
          </p:cNvSpPr>
          <p:nvPr>
            <p:ph idx="1"/>
          </p:nvPr>
        </p:nvSpPr>
        <p:spPr/>
        <p:txBody>
          <a:bodyPr anchor="t"/>
          <a:lstStyle/>
          <a:p>
            <a:r>
              <a:rPr lang="en-US" noProof="0"/>
              <a:t>Distributed data architecture, under centralized governance and standardization for interoperability, enabled by a shared and harmonized self-serve data infrastructure</a:t>
            </a:r>
          </a:p>
          <a:p>
            <a:pPr lvl="1"/>
            <a:r>
              <a:rPr lang="en-US" noProof="0"/>
              <a:t>Domain-oriented decentralized data ownership</a:t>
            </a:r>
          </a:p>
          <a:p>
            <a:pPr lvl="2"/>
            <a:r>
              <a:rPr lang="en-US" noProof="0"/>
              <a:t>Decentralization and distribution of responsibility to people who are closest to the data, in order </a:t>
            </a:r>
            <a:br>
              <a:rPr lang="en-US" noProof="0"/>
            </a:br>
            <a:r>
              <a:rPr lang="en-US" noProof="0"/>
              <a:t>to support continuous change and scalability</a:t>
            </a:r>
          </a:p>
          <a:p>
            <a:pPr lvl="2"/>
            <a:r>
              <a:rPr lang="en-US" noProof="0"/>
              <a:t>Each domain exposes its own op/analytical APIs</a:t>
            </a:r>
          </a:p>
          <a:p>
            <a:pPr lvl="1"/>
            <a:r>
              <a:rPr lang="en-US" b="1" noProof="0"/>
              <a:t>Data as a product </a:t>
            </a:r>
            <a:r>
              <a:rPr lang="en-US" noProof="0"/>
              <a:t>(</a:t>
            </a:r>
            <a:r>
              <a:rPr lang="en-US" i="1" noProof="0"/>
              <a:t>quantum</a:t>
            </a:r>
            <a:r>
              <a:rPr lang="en-US" noProof="0"/>
              <a:t>)</a:t>
            </a:r>
          </a:p>
          <a:p>
            <a:pPr lvl="2"/>
            <a:r>
              <a:rPr lang="en-US" noProof="0"/>
              <a:t>Products must be discoverable, addressable, trustworthy, self-describing, secure</a:t>
            </a:r>
          </a:p>
          <a:p>
            <a:pPr lvl="1"/>
            <a:r>
              <a:rPr lang="en-US" noProof="0"/>
              <a:t>Self-serve data infrastructure as a platform</a:t>
            </a:r>
          </a:p>
          <a:p>
            <a:pPr lvl="2"/>
            <a:r>
              <a:rPr lang="en-US" noProof="0"/>
              <a:t>High-level abstraction of infrastructure to provision and manage the lifecycle of data products</a:t>
            </a:r>
          </a:p>
          <a:p>
            <a:pPr lvl="1"/>
            <a:r>
              <a:rPr lang="en-US" noProof="0"/>
              <a:t>Federated computational governance</a:t>
            </a:r>
          </a:p>
          <a:p>
            <a:pPr lvl="2"/>
            <a:r>
              <a:rPr lang="en-US" noProof="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a:p>
        </p:txBody>
      </p:sp>
      <p:sp>
        <p:nvSpPr>
          <p:cNvPr id="6" name="Segnaposto contenuto 5"/>
          <p:cNvSpPr>
            <a:spLocks noGrp="1"/>
          </p:cNvSpPr>
          <p:nvPr>
            <p:ph idx="13"/>
          </p:nvPr>
        </p:nvSpPr>
        <p:spPr/>
        <p:txBody>
          <a:bodyPr/>
          <a:lstStyle/>
          <a:p>
            <a:r>
              <a:rPr lang="en-US" noProof="0" err="1"/>
              <a:t>Zhamak</a:t>
            </a:r>
            <a:r>
              <a:rPr lang="en-US" noProof="0"/>
              <a:t> </a:t>
            </a:r>
            <a:r>
              <a:rPr lang="en-US" noProof="0" err="1"/>
              <a:t>Dehghani</a:t>
            </a:r>
            <a:r>
              <a:rPr lang="en-US" noProof="0"/>
              <a:t>, 2019 </a:t>
            </a:r>
            <a:r>
              <a:rPr lang="en-US" noProof="0">
                <a:hlinkClick r:id="rId3"/>
              </a:rPr>
              <a:t>https://martinfowler.com/articles/data-monolith-to-mesh.html</a:t>
            </a:r>
            <a:br>
              <a:rPr lang="en-US" noProof="0"/>
            </a:br>
            <a:r>
              <a:rPr lang="en-US" noProof="0" err="1"/>
              <a:t>Zhamak</a:t>
            </a:r>
            <a:r>
              <a:rPr lang="en-US" noProof="0"/>
              <a:t> </a:t>
            </a:r>
            <a:r>
              <a:rPr lang="en-US" noProof="0" err="1"/>
              <a:t>Dehghani</a:t>
            </a:r>
            <a:r>
              <a:rPr lang="en-US" noProof="0"/>
              <a:t>, 2020 </a:t>
            </a:r>
            <a:r>
              <a:rPr lang="en-US" noProof="0">
                <a:hlinkClick r:id="rId4"/>
              </a:rPr>
              <a:t>https://martinfowler.com/articles/data-mesh-principles.html</a:t>
            </a:r>
            <a:r>
              <a:rPr lang="en-US" noProof="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a:t>Data mesh</a:t>
            </a:r>
            <a:endParaRPr lang="en-US"/>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a:t>Data Mesh organizes data around </a:t>
            </a:r>
            <a:r>
              <a:rPr lang="en-US" b="1"/>
              <a:t>business domain owners </a:t>
            </a:r>
            <a:r>
              <a:rPr lang="en-US"/>
              <a:t>and transforms relevant data assets (data sources) to </a:t>
            </a:r>
            <a:r>
              <a:rPr lang="en-US" b="1"/>
              <a:t>data products</a:t>
            </a:r>
            <a:r>
              <a:rPr lang="en-US"/>
              <a:t> that can be consumed by distributed business users from various business domains or functions</a:t>
            </a:r>
          </a:p>
          <a:p>
            <a:pPr lvl="1"/>
            <a:r>
              <a:rPr lang="en-US"/>
              <a:t>Data products are created, governed, and used in an </a:t>
            </a:r>
            <a:r>
              <a:rPr lang="en-US" b="1"/>
              <a:t>autonomous, decentralized</a:t>
            </a:r>
            <a:r>
              <a:rPr lang="en-US"/>
              <a:t>, and self-service manner</a:t>
            </a:r>
          </a:p>
          <a:p>
            <a:pPr lvl="1"/>
            <a:r>
              <a:rPr lang="en-US" b="1"/>
              <a:t>Self-service capabilities</a:t>
            </a:r>
            <a:r>
              <a:rPr lang="en-US"/>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a:p>
          <a:p>
            <a:r>
              <a:rPr lang="en-US"/>
              <a:t>A </a:t>
            </a:r>
            <a:r>
              <a:rPr lang="en-US" b="1"/>
              <a:t>data product </a:t>
            </a:r>
            <a:r>
              <a:rPr lang="en-US"/>
              <a:t>is raw data transformed into a business context</a:t>
            </a:r>
          </a:p>
          <a:p>
            <a:pPr lvl="1"/>
            <a:r>
              <a:rPr lang="en-US"/>
              <a:t>Data products are registered in </a:t>
            </a:r>
            <a:r>
              <a:rPr lang="en-US" b="1"/>
              <a:t>knowledge catalog </a:t>
            </a:r>
            <a:r>
              <a:rPr lang="en-US"/>
              <a:t>through specifications (XML, JSON, etc.)</a:t>
            </a:r>
          </a:p>
          <a:p>
            <a:pPr lvl="1"/>
            <a:r>
              <a:rPr lang="en-US"/>
              <a:t>Main features</a:t>
            </a:r>
          </a:p>
          <a:p>
            <a:pPr lvl="2"/>
            <a:r>
              <a:rPr lang="en-US" b="1"/>
              <a:t>Data product description</a:t>
            </a:r>
            <a:r>
              <a:rPr lang="en-US"/>
              <a:t>: The data product needs to be well described</a:t>
            </a:r>
          </a:p>
          <a:p>
            <a:pPr lvl="2"/>
            <a:r>
              <a:rPr lang="en-US" b="1"/>
              <a:t>Access methods</a:t>
            </a:r>
            <a:r>
              <a:rPr lang="en-US"/>
              <a:t>: for example, REST APIs, SQL, NoSQL, etc., and where to find the data asset</a:t>
            </a:r>
          </a:p>
          <a:p>
            <a:pPr lvl="2"/>
            <a:r>
              <a:rPr lang="en-US" b="1"/>
              <a:t>Policies and rules</a:t>
            </a:r>
            <a:r>
              <a:rPr lang="en-US"/>
              <a:t>: who is allowed to consume the data product for what purpose</a:t>
            </a:r>
          </a:p>
          <a:p>
            <a:pPr lvl="2"/>
            <a:r>
              <a:rPr lang="en-US" b="1"/>
              <a:t>SLAs</a:t>
            </a:r>
            <a:r>
              <a:rPr lang="en-US"/>
              <a:t>: agreements regarding the data product availability, performance characteristics, functions, cost of data product usage</a:t>
            </a:r>
          </a:p>
          <a:p>
            <a:pPr lvl="2"/>
            <a:r>
              <a:rPr lang="en-US" b="1"/>
              <a:t>Defined format</a:t>
            </a:r>
            <a:r>
              <a:rPr lang="en-US"/>
              <a:t>: A data product needs to be described using a defined format</a:t>
            </a:r>
          </a:p>
          <a:p>
            <a:pPr lvl="2"/>
            <a:r>
              <a:rPr lang="en-US" b="1"/>
              <a:t>Cataloged</a:t>
            </a:r>
            <a:r>
              <a:rPr lang="en-US"/>
              <a:t>: All data products need to be registered in the knowledge catalog. Data products need to be searchable and discoverable by potential data product consumers and business user</a:t>
            </a:r>
          </a:p>
          <a:p>
            <a:pPr lvl="1"/>
            <a:r>
              <a:rPr lang="en-US"/>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a:t>They are design concepts, not things</a:t>
            </a:r>
          </a:p>
          <a:p>
            <a:pPr lvl="1"/>
            <a:r>
              <a:rPr lang="en-US" noProof="0"/>
              <a:t>They are not mutually exclusive</a:t>
            </a:r>
          </a:p>
          <a:p>
            <a:pPr lvl="1"/>
            <a:r>
              <a:rPr lang="en-US" noProof="0"/>
              <a:t>They are architectural frameworks, not architectures</a:t>
            </a:r>
          </a:p>
          <a:p>
            <a:pPr lvl="2"/>
            <a:r>
              <a:rPr lang="en-US" noProof="0"/>
              <a:t>The frameworks must be adapted and customized to your needs, data, processes, and terminology</a:t>
            </a:r>
          </a:p>
          <a:p>
            <a:pPr lvl="2"/>
            <a:r>
              <a:rPr lang="en-US" noProof="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a:t>Both provide an architectural framework to access data across multiple technologies and platforms</a:t>
            </a:r>
          </a:p>
          <a:p>
            <a:pPr lvl="1"/>
            <a:r>
              <a:rPr lang="en-US" b="1" noProof="0"/>
              <a:t>Data fabric</a:t>
            </a:r>
          </a:p>
          <a:p>
            <a:pPr lvl="2"/>
            <a:r>
              <a:rPr lang="en-US" noProof="0"/>
              <a:t>Attempts to centralize and coordinate data management</a:t>
            </a:r>
          </a:p>
          <a:p>
            <a:pPr lvl="2"/>
            <a:r>
              <a:rPr lang="en-US" noProof="0"/>
              <a:t>Tackles the complexity of data and metadata in a smart way that works well together</a:t>
            </a:r>
          </a:p>
          <a:p>
            <a:pPr lvl="2"/>
            <a:r>
              <a:rPr lang="en-US"/>
              <a:t>Focus on the architectural, technical capabilities, and intelligent analysis to produce active metadata supporting a smarter, AI-infused system to orchestrate various data integration styles</a:t>
            </a:r>
            <a:endParaRPr lang="en-US" noProof="0"/>
          </a:p>
          <a:p>
            <a:pPr lvl="1"/>
            <a:r>
              <a:rPr lang="en-US" b="1" noProof="0"/>
              <a:t>Data mesh</a:t>
            </a:r>
          </a:p>
          <a:p>
            <a:pPr lvl="2"/>
            <a:r>
              <a:rPr lang="en-US" noProof="0"/>
              <a:t>Emphasis on decentralization and data domain autonomy</a:t>
            </a:r>
          </a:p>
          <a:p>
            <a:pPr lvl="2"/>
            <a:r>
              <a:rPr lang="en-US" noProof="0"/>
              <a:t>Focuses on organizational change; it is more about people and process</a:t>
            </a:r>
          </a:p>
          <a:p>
            <a:pPr lvl="2"/>
            <a:r>
              <a:rPr lang="en-US"/>
              <a:t>Data are primarily organized around domain owners who create business-focused data products, which can be aggregated and consumed across distributed consumers</a:t>
            </a:r>
            <a:endParaRPr lang="en-US" noProof="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Download a pre-configured (VMware) VM with the installed software</a:t>
            </a:r>
          </a:p>
          <a:p>
            <a:pPr marL="800100" lvl="1" indent="-342900">
              <a:buFont typeface="+mj-lt"/>
              <a:buAutoNum type="arabicPeriod"/>
            </a:pPr>
            <a:r>
              <a:rPr lang="en-US" noProof="0"/>
              <a:t>Connect to a PC-lab using Guacamole (click here </a:t>
            </a:r>
            <a:r>
              <a:rPr lang="en-US" noProof="0">
                <a:hlinkClick r:id="rId2"/>
              </a:rPr>
              <a:t>https://csi-rlab.campusfc.unibo.it/</a:t>
            </a:r>
            <a:r>
              <a:rPr lang="en-US" noProof="0"/>
              <a:t>)</a:t>
            </a:r>
          </a:p>
          <a:p>
            <a:pPr marL="1257300" lvl="2" indent="-342900">
              <a:buFont typeface="+mj-lt"/>
              <a:buAutoNum type="alphaLcParenR"/>
            </a:pPr>
            <a:r>
              <a:rPr lang="en-US" noProof="0"/>
              <a:t>Enter your credentials</a:t>
            </a:r>
          </a:p>
          <a:p>
            <a:pPr marL="1257300" lvl="2" indent="-342900">
              <a:buFont typeface="+mj-lt"/>
              <a:buAutoNum type="alphaLcParenR"/>
            </a:pPr>
            <a:r>
              <a:rPr lang="en-US" noProof="0"/>
              <a:t>Choose `</a:t>
            </a:r>
            <a:r>
              <a:rPr lang="en-US" noProof="0" err="1"/>
              <a:t>LabCEZ</a:t>
            </a:r>
            <a:r>
              <a:rPr lang="en-US" noProof="0"/>
              <a:t>`</a:t>
            </a:r>
          </a:p>
          <a:p>
            <a:pPr marL="1257300" lvl="2" indent="-342900">
              <a:buFont typeface="+mj-lt"/>
              <a:buAutoNum type="alphaLcParenR"/>
            </a:pPr>
            <a:r>
              <a:rPr lang="en-US" noProof="0"/>
              <a:t>Click on the proper lab</a:t>
            </a:r>
          </a:p>
          <a:p>
            <a:pPr marL="800100" lvl="1" indent="-342900">
              <a:buFont typeface="+mj-lt"/>
              <a:buAutoNum type="arabicPeriod"/>
            </a:pPr>
            <a:r>
              <a:rPr lang="en-US" noProof="0"/>
              <a:t>Once logged in, download the VM from </a:t>
            </a:r>
            <a:r>
              <a:rPr lang="en-US" noProof="0">
                <a:hlinkClick r:id="rId3"/>
              </a:rPr>
              <a:t>http://big.csr.unibo.it/downloads/ubuntu-64-bit.zip</a:t>
            </a:r>
            <a:endParaRPr lang="en-US" noProof="0"/>
          </a:p>
          <a:p>
            <a:pPr marL="800100" lvl="1" indent="-342900">
              <a:buFont typeface="+mj-lt"/>
              <a:buAutoNum type="arabicPeriod"/>
            </a:pPr>
            <a:r>
              <a:rPr lang="en-US" noProof="0"/>
              <a:t>Unzip the content and launch `VMware Workstation Pro` (from the desktop)</a:t>
            </a:r>
          </a:p>
          <a:p>
            <a:pPr marL="800100" lvl="1" indent="-342900">
              <a:buFont typeface="+mj-lt"/>
              <a:buAutoNum type="arabicPeriod"/>
            </a:pPr>
            <a:r>
              <a:rPr lang="en-US" noProof="0"/>
              <a:t>`File` &gt; `Open...` &gt; `path/to/the/unzipped/</a:t>
            </a:r>
            <a:r>
              <a:rPr lang="en-US" noProof="0" err="1"/>
              <a:t>vm</a:t>
            </a:r>
            <a:r>
              <a:rPr lang="en-US" noProof="0"/>
              <a:t>/*.</a:t>
            </a:r>
            <a:r>
              <a:rPr lang="en-US" noProof="0" err="1"/>
              <a:t>vmx</a:t>
            </a:r>
            <a:r>
              <a:rPr lang="en-US" noProof="0"/>
              <a:t>` file</a:t>
            </a:r>
          </a:p>
          <a:p>
            <a:pPr marL="800100" lvl="1" indent="-342900">
              <a:buFont typeface="+mj-lt"/>
              <a:buAutoNum type="arabicPeriod"/>
            </a:pPr>
            <a:r>
              <a:rPr lang="en-US" noProof="0"/>
              <a:t>Launch the VM (user: `bigdata`, </a:t>
            </a:r>
            <a:r>
              <a:rPr lang="en-US" noProof="0" err="1"/>
              <a:t>pwd</a:t>
            </a:r>
            <a:r>
              <a:rPr lang="en-US" noProof="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a:t>Data mesh vs data fabric</a:t>
            </a:r>
            <a:endParaRPr lang="en-US"/>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a:t>Data Fabric and Mesh are the results from the data architecture evolution</a:t>
            </a:r>
          </a:p>
          <a:p>
            <a:pPr lvl="1"/>
            <a:r>
              <a:rPr lang="en-US" b="1"/>
              <a:t>Many capabilities were in existence already long before</a:t>
            </a:r>
            <a:r>
              <a:rPr lang="en-US"/>
              <a:t> the terms were coined</a:t>
            </a:r>
          </a:p>
          <a:p>
            <a:endParaRPr lang="en-US"/>
          </a:p>
          <a:p>
            <a:r>
              <a:rPr lang="en-US"/>
              <a:t>Take away:</a:t>
            </a:r>
          </a:p>
          <a:p>
            <a:pPr lvl="1"/>
            <a:r>
              <a:rPr lang="en-US"/>
              <a:t>Abstract the “building blocks” of such platforms</a:t>
            </a:r>
          </a:p>
          <a:p>
            <a:pPr lvl="1"/>
            <a:r>
              <a:rPr lang="en-US"/>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a:t>A data platform on the Hadoop stack requires several tools</a:t>
            </a:r>
          </a:p>
          <a:p>
            <a:endParaRPr lang="en-US" noProof="0"/>
          </a:p>
          <a:p>
            <a:endParaRPr lang="en-US" noProof="0"/>
          </a:p>
          <a:p>
            <a:endParaRPr lang="en-US" noProof="0"/>
          </a:p>
          <a:p>
            <a:endParaRPr lang="en-US" noProof="0"/>
          </a:p>
          <a:p>
            <a:endParaRPr lang="en-US" noProof="0"/>
          </a:p>
          <a:p>
            <a:r>
              <a:rPr lang="en-US" noProof="0"/>
              <a:t>How many levels of complexity are hidden here?</a:t>
            </a:r>
          </a:p>
          <a:p>
            <a:r>
              <a:rPr lang="en-US" noProof="0"/>
              <a:t>How do you provision it?</a:t>
            </a:r>
          </a:p>
          <a:p>
            <a:pPr lvl="1"/>
            <a:r>
              <a:rPr lang="en-US" noProof="0"/>
              <a:t>Manual provisioning on-premises</a:t>
            </a:r>
          </a:p>
          <a:p>
            <a:pPr lvl="1"/>
            <a:r>
              <a:rPr lang="en-US" noProof="0"/>
              <a:t>Semi-automatic provisioning on-premises</a:t>
            </a:r>
          </a:p>
          <a:p>
            <a:pPr lvl="1"/>
            <a:r>
              <a:rPr lang="en-US" noProof="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73</a:t>
            </a:fld>
            <a:endParaRPr lang="en-US"/>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a:solidFill>
                      <a:schemeClr val="tx1"/>
                    </a:solidFill>
                    <a:latin typeface="Helvetica" panose="020B0604020202020204" pitchFamily="34" charset="0"/>
                    <a:cs typeface="Helvetica" panose="020B0604020202020204" pitchFamily="34" charset="0"/>
                  </a:rPr>
                  <a:t>Storage   .</a:t>
                </a:r>
              </a:p>
              <a:p>
                <a:pPr algn="r"/>
                <a:r>
                  <a:rPr lang="en-US" sz="1350">
                    <a:solidFill>
                      <a:schemeClr val="tx1"/>
                    </a:solidFill>
                    <a:latin typeface="Helvetica" panose="020B0604020202020204" pitchFamily="34" charset="0"/>
                    <a:cs typeface="Helvetica" panose="020B0604020202020204" pitchFamily="34" charset="0"/>
                  </a:rPr>
                  <a:t>Resources   .</a:t>
                </a:r>
              </a:p>
              <a:p>
                <a:pPr algn="r"/>
                <a:r>
                  <a:rPr lang="en-US" sz="1350">
                    <a:solidFill>
                      <a:schemeClr val="tx1"/>
                    </a:solidFill>
                    <a:latin typeface="Helvetica" panose="020B0604020202020204" pitchFamily="34" charset="0"/>
                    <a:cs typeface="Helvetica" panose="020B0604020202020204" pitchFamily="34" charset="0"/>
                  </a:rPr>
                  <a:t>Application   .</a:t>
                </a:r>
              </a:p>
              <a:p>
                <a:pPr algn="r"/>
                <a:r>
                  <a:rPr lang="en-US" sz="1350">
                    <a:solidFill>
                      <a:schemeClr val="tx1"/>
                    </a:solidFill>
                    <a:latin typeface="Helvetica" panose="020B0604020202020204" pitchFamily="34" charset="0"/>
                    <a:cs typeface="Helvetica" panose="020B0604020202020204" pitchFamily="34" charset="0"/>
                  </a:rPr>
                  <a:t>GUI   .</a:t>
                </a:r>
              </a:p>
              <a:p>
                <a:pPr algn="r"/>
                <a:r>
                  <a:rPr lang="en-US" sz="1350">
                    <a:solidFill>
                      <a:schemeClr val="tx1"/>
                    </a:solidFill>
                    <a:latin typeface="Helvetica" panose="020B0604020202020204" pitchFamily="34" charset="0"/>
                    <a:cs typeface="Helvetica" panose="020B0604020202020204" pitchFamily="34" charset="0"/>
                  </a:rPr>
                  <a:t>Messaging   .</a:t>
                </a:r>
              </a:p>
              <a:p>
                <a:pPr algn="r"/>
                <a:r>
                  <a:rPr lang="en-US" sz="135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Map Reduce</a:t>
                </a:r>
              </a:p>
              <a:p>
                <a:pPr algn="ctr"/>
                <a:r>
                  <a:rPr lang="en-US" sz="700">
                    <a:latin typeface="Helvetica" panose="020B0604020202020204" pitchFamily="34" charset="0"/>
                    <a:cs typeface="Helvetica" panose="020B0604020202020204" pitchFamily="34" charset="0"/>
                  </a:rPr>
                  <a:t>Batch</a:t>
                </a:r>
                <a:endParaRPr lang="en-US" sz="1000">
                  <a:latin typeface="Helvetica" panose="020B0604020202020204" pitchFamily="34" charset="0"/>
                  <a:cs typeface="Helvetica" panose="020B0604020202020204" pitchFamily="34" charset="0"/>
                </a:endParaRPr>
              </a:p>
              <a:p>
                <a:pPr algn="ctr"/>
                <a:endParaRPr lang="en-US" sz="20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HBASE</a:t>
                </a:r>
              </a:p>
              <a:p>
                <a:pPr algn="ctr"/>
                <a:r>
                  <a:rPr lang="en-US" sz="700">
                    <a:latin typeface="Helvetica" panose="020B0604020202020204" pitchFamily="34" charset="0"/>
                    <a:cs typeface="Helvetica" panose="020B0604020202020204" pitchFamily="34" charset="0"/>
                  </a:rPr>
                  <a:t>NoSQL</a:t>
                </a:r>
              </a:p>
              <a:p>
                <a:pPr algn="ctr"/>
                <a:endParaRPr lang="en-US" sz="20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Pig</a:t>
                </a:r>
                <a:endParaRPr lang="en-US" sz="20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Flink</a:t>
                </a:r>
              </a:p>
              <a:p>
                <a:pPr algn="ctr"/>
                <a:r>
                  <a:rPr lang="en-US" sz="700">
                    <a:latin typeface="Helvetica" panose="020B0604020202020204" pitchFamily="34" charset="0"/>
                    <a:cs typeface="Helvetica" panose="020B0604020202020204" pitchFamily="34" charset="0"/>
                  </a:rPr>
                  <a:t>real-time</a:t>
                </a:r>
              </a:p>
              <a:p>
                <a:pPr algn="ctr"/>
                <a:endParaRPr lang="en-US" sz="20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a:latin typeface="Helvetica" panose="020B0604020202020204" pitchFamily="34" charset="0"/>
                    <a:cs typeface="Helvetica" panose="020B0604020202020204" pitchFamily="34" charset="0"/>
                  </a:rPr>
                  <a:t>Spark</a:t>
                </a:r>
              </a:p>
              <a:p>
                <a:pPr algn="ctr"/>
                <a:r>
                  <a:rPr lang="en-US" sz="70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Phoenix</a:t>
                </a:r>
              </a:p>
              <a:p>
                <a:pPr algn="ctr"/>
                <a:endParaRPr lang="en-US" sz="20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Others…</a:t>
                </a:r>
              </a:p>
              <a:p>
                <a:pPr algn="ctr"/>
                <a:endParaRPr lang="en-US" sz="20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Impala</a:t>
                </a:r>
              </a:p>
              <a:p>
                <a:pPr algn="ctr"/>
                <a:r>
                  <a:rPr lang="en-US" sz="70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Hive</a:t>
              </a:r>
              <a:endParaRPr lang="en-US" sz="20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a:t>Hardly advisable, if not for small and local tests</a:t>
            </a:r>
          </a:p>
          <a:p>
            <a:pPr lvl="1"/>
            <a:r>
              <a:rPr lang="en-US" b="1" noProof="0"/>
              <a:t>Technical challenges</a:t>
            </a:r>
          </a:p>
          <a:p>
            <a:pPr lvl="2"/>
            <a:r>
              <a:rPr lang="en-US" noProof="0"/>
              <a:t>Installation: how do I set up a new machine?</a:t>
            </a:r>
          </a:p>
          <a:p>
            <a:pPr lvl="2"/>
            <a:r>
              <a:rPr lang="en-US" noProof="0"/>
              <a:t>Networking: how do I cable dozens of machines?</a:t>
            </a:r>
          </a:p>
          <a:p>
            <a:pPr lvl="2"/>
            <a:r>
              <a:rPr lang="en-US" noProof="0"/>
              <a:t>Management: how do I replace a broken disk?</a:t>
            </a:r>
          </a:p>
          <a:p>
            <a:pPr lvl="2"/>
            <a:r>
              <a:rPr lang="en-US" noProof="0"/>
              <a:t>Upgrade: how do I extend the cluster with new services/machines?</a:t>
            </a:r>
          </a:p>
          <a:p>
            <a:pPr lvl="2"/>
            <a:r>
              <a:rPr lang="en-US" noProof="0"/>
              <a:t>(energy and cooling, software licenses, insurance...)</a:t>
            </a:r>
          </a:p>
          <a:p>
            <a:pPr lvl="1"/>
            <a:r>
              <a:rPr lang="en-US" b="1" noProof="0"/>
              <a:t>Technological challenges</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b="1" noProof="0"/>
              <a:t>Business challenges</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a:p>
        </p:txBody>
      </p:sp>
    </p:spTree>
    <p:extLst>
      <p:ext uri="{BB962C8B-B14F-4D97-AF65-F5344CB8AC3E}">
        <p14:creationId xmlns:p14="http://schemas.microsoft.com/office/powerpoint/2010/main" val="1227029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a:t>Example of a data platform (MOSES)</a:t>
            </a:r>
          </a:p>
          <a:p>
            <a:r>
              <a:rPr lang="en-US" noProof="0"/>
              <a:t>Functional architecture</a:t>
            </a:r>
          </a:p>
          <a:p>
            <a:pPr lvl="1"/>
            <a:r>
              <a:rPr lang="en-US" noProof="0"/>
              <a:t>Components of MOSES are in orange</a:t>
            </a:r>
          </a:p>
          <a:p>
            <a:pPr lvl="1"/>
            <a:r>
              <a:rPr lang="en-US" noProof="0"/>
              <a:t>Others are standard components in charge of producing/consuming, processing, storing, and visualizing data</a:t>
            </a:r>
          </a:p>
          <a:p>
            <a:pPr lvl="1"/>
            <a:r>
              <a:rPr lang="en-US" noProof="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a:latin typeface="Times New Roman"/>
                  <a:cs typeface="Times New Roman"/>
                </a:rPr>
                <a:t>Metadata Search</a:t>
              </a:r>
            </a:p>
            <a:p>
              <a:pPr algn="ctr">
                <a:lnSpc>
                  <a:spcPts val="1320"/>
                </a:lnSpc>
              </a:pPr>
              <a:r>
                <a:rPr lang="en-GB" sz="110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a:t>Storage should be flexible enough to support heterogenous data models and raw data </a:t>
            </a:r>
          </a:p>
          <a:p>
            <a:pPr lvl="2"/>
            <a:r>
              <a:rPr lang="en-US" noProof="0"/>
              <a:t>From operational databases to DWHs </a:t>
            </a:r>
            <a:r>
              <a:rPr lang="en-US" b="1" noProof="0"/>
              <a:t>(why?)</a:t>
            </a:r>
          </a:p>
          <a:p>
            <a:pPr lvl="2"/>
            <a:r>
              <a:rPr lang="en-US" noProof="0"/>
              <a:t>From relational data models to NoSQL </a:t>
            </a:r>
            <a:r>
              <a:rPr lang="en-US" b="1" noProof="0"/>
              <a:t>(why?)</a:t>
            </a:r>
          </a:p>
          <a:p>
            <a:pPr lvl="2"/>
            <a:r>
              <a:rPr lang="en-US" noProof="0"/>
              <a:t>Data lake to (directly) ingest raw data</a:t>
            </a:r>
          </a:p>
          <a:p>
            <a:pPr lvl="1"/>
            <a:r>
              <a:rPr lang="en-US" noProof="0"/>
              <a:t>Storage, </a:t>
            </a:r>
            <a:r>
              <a:rPr lang="en-US" i="1" noProof="0"/>
              <a:t>per se</a:t>
            </a:r>
            <a:r>
              <a:rPr lang="en-US" noProof="0"/>
              <a:t>, is insufficient to get value from the data </a:t>
            </a:r>
            <a:r>
              <a:rPr lang="en-US" b="1" noProof="0"/>
              <a:t>(examples?)</a:t>
            </a:r>
          </a:p>
          <a:p>
            <a:pPr lvl="2"/>
            <a:r>
              <a:rPr lang="en-US" noProof="0"/>
              <a:t>We also need data processing and fruition</a:t>
            </a:r>
          </a:p>
          <a:p>
            <a:pPr lvl="2"/>
            <a:r>
              <a:rPr lang="en-US" noProof="0"/>
              <a:t>Data lakes are blurring into data platforms</a:t>
            </a:r>
          </a:p>
          <a:p>
            <a:pPr lvl="1"/>
            <a:r>
              <a:rPr lang="en-US" noProof="0"/>
              <a:t>Data platforms support end-to-end data needs </a:t>
            </a:r>
            <a:r>
              <a:rPr lang="en-US" b="1" noProof="0"/>
              <a:t>(which ones?)</a:t>
            </a:r>
          </a:p>
          <a:p>
            <a:pPr lvl="2"/>
            <a:r>
              <a:rPr lang="en-US" noProof="0"/>
              <a:t>Building data platforms is hard </a:t>
            </a:r>
            <a:r>
              <a:rPr lang="en-US" b="1" noProof="0"/>
              <a:t>(why?)</a:t>
            </a:r>
          </a:p>
          <a:p>
            <a:pPr lvl="2"/>
            <a:r>
              <a:rPr lang="en-US" noProof="0"/>
              <a:t>Managing data platforms is hard, exploit meta-data to ease this task</a:t>
            </a:r>
          </a:p>
          <a:p>
            <a:pPr lvl="3"/>
            <a:r>
              <a:rPr lang="en-US" noProof="0"/>
              <a:t>Data lineage, compression, profiling, resolution, etc.</a:t>
            </a:r>
          </a:p>
          <a:p>
            <a:pPr lvl="1"/>
            <a:r>
              <a:rPr lang="en-US" b="1" noProof="0"/>
              <a:t>Open question</a:t>
            </a:r>
            <a:r>
              <a:rPr lang="en-US" noProof="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76</a:t>
            </a:fld>
            <a:endParaRPr lang="en-US" noProof="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Building data pipelines</a:t>
            </a:r>
            <a:endParaRPr lang="en-US" b="0" i="0" noProof="0">
              <a:effectLst/>
            </a:endParaRPr>
          </a:p>
        </p:txBody>
      </p:sp>
    </p:spTree>
    <p:extLst>
      <p:ext uri="{BB962C8B-B14F-4D97-AF65-F5344CB8AC3E}">
        <p14:creationId xmlns:p14="http://schemas.microsoft.com/office/powerpoint/2010/main" val="2721914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a:t>Computational thinking: solving problems using concepts and ideas from computer science. </a:t>
            </a:r>
          </a:p>
          <a:p>
            <a:pPr lvl="1"/>
            <a:r>
              <a:rPr lang="en-US"/>
              <a:t>Take a complex problem</a:t>
            </a:r>
          </a:p>
          <a:p>
            <a:pPr lvl="1"/>
            <a:r>
              <a:rPr lang="en-US"/>
              <a:t>Understand better what the problem involves</a:t>
            </a:r>
          </a:p>
          <a:p>
            <a:pPr lvl="1"/>
            <a:r>
              <a:rPr lang="en-US"/>
              <a:t>Develop possible solutions </a:t>
            </a:r>
          </a:p>
          <a:p>
            <a:pPr lvl="1"/>
            <a:r>
              <a:rPr lang="en-US"/>
              <a:t>Present these solutions in a way that a computer, human or both can understand </a:t>
            </a:r>
          </a:p>
          <a:p>
            <a:pPr lvl="1"/>
            <a:endParaRPr lang="en-US"/>
          </a:p>
          <a:p>
            <a:r>
              <a:rPr lang="en-US"/>
              <a:t>Pillars to computational thinking:</a:t>
            </a:r>
          </a:p>
          <a:p>
            <a:pPr lvl="1"/>
            <a:r>
              <a:rPr lang="en-US"/>
              <a:t>Decomposition</a:t>
            </a:r>
          </a:p>
          <a:p>
            <a:pPr lvl="1"/>
            <a:r>
              <a:rPr lang="en-US"/>
              <a:t>Pattern recognition</a:t>
            </a:r>
          </a:p>
          <a:p>
            <a:pPr lvl="1"/>
            <a:r>
              <a:rPr lang="en-US"/>
              <a:t>Data representation</a:t>
            </a:r>
          </a:p>
          <a:p>
            <a:pPr lvl="1"/>
            <a:r>
              <a:rPr lang="en-US"/>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78</a:t>
            </a:fld>
            <a:endParaRPr lang="en-US" noProof="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a:t>Decomposition</a:t>
            </a:r>
          </a:p>
          <a:p>
            <a:pPr lvl="1"/>
            <a:r>
              <a:rPr lang="en-US"/>
              <a:t>Taking a complex problem and breaking it into more manageable sub-problems. </a:t>
            </a:r>
          </a:p>
          <a:p>
            <a:pPr lvl="1"/>
            <a:r>
              <a:rPr lang="en-US"/>
              <a:t>The solution to each sub-problem may be much simpler by putting together the solutions to the sub-problems (any example?)</a:t>
            </a:r>
          </a:p>
          <a:p>
            <a:pPr lvl="1"/>
            <a:endParaRPr lang="en-US"/>
          </a:p>
          <a:p>
            <a:r>
              <a:rPr lang="en-US" b="1"/>
              <a:t>Pattern recognition</a:t>
            </a:r>
          </a:p>
          <a:p>
            <a:pPr lvl="1"/>
            <a:r>
              <a:rPr lang="en-US"/>
              <a:t>Find patterns among the sub-problems</a:t>
            </a:r>
          </a:p>
          <a:p>
            <a:pPr lvl="1"/>
            <a:r>
              <a:rPr lang="en-US"/>
              <a:t>Identify problems sharing similarities or characteristics</a:t>
            </a:r>
          </a:p>
          <a:p>
            <a:pPr lvl="1"/>
            <a:r>
              <a:rPr lang="en-US"/>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79</a:t>
            </a:fld>
            <a:endParaRPr lang="en-US" noProof="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You have acquainted/practiced with </a:t>
            </a:r>
            <a:r>
              <a:rPr lang="en-US" b="1" noProof="0"/>
              <a:t>on-premises</a:t>
            </a:r>
            <a:r>
              <a:rPr lang="en-US" noProof="0"/>
              <a:t> solutions</a:t>
            </a:r>
          </a:p>
          <a:p>
            <a:pPr lvl="1"/>
            <a:r>
              <a:rPr lang="en-US" noProof="0"/>
              <a:t>You were given a working hardware cluster</a:t>
            </a:r>
          </a:p>
          <a:p>
            <a:pPr lvl="1"/>
            <a:r>
              <a:rPr lang="en-US" noProof="0"/>
              <a:t>... to deploy software applications on Hadoop-based stack</a:t>
            </a:r>
          </a:p>
          <a:p>
            <a:endParaRPr lang="en-US" noProof="0"/>
          </a:p>
          <a:p>
            <a:r>
              <a:rPr lang="en-US" noProof="0"/>
              <a:t>In the perspective of digital transformation</a:t>
            </a:r>
            <a:r>
              <a:rPr lang="en-US" baseline="30000" noProof="0"/>
              <a:t>1</a:t>
            </a:r>
            <a:r>
              <a:rPr lang="en-US" noProof="0"/>
              <a:t>, let us guess</a:t>
            </a:r>
          </a:p>
          <a:p>
            <a:pPr lvl="1"/>
            <a:r>
              <a:rPr lang="en-US" noProof="0"/>
              <a:t>How would you start from scratch?</a:t>
            </a:r>
          </a:p>
          <a:p>
            <a:pPr lvl="1"/>
            <a:r>
              <a:rPr lang="en-US" noProof="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a:t>1 </a:t>
            </a:r>
            <a:r>
              <a:rPr lang="en-US" noProof="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a:t>Data </a:t>
            </a:r>
            <a:r>
              <a:rPr lang="en-US" b="1"/>
              <a:t>representation</a:t>
            </a:r>
            <a:r>
              <a:rPr lang="en-US"/>
              <a:t> and </a:t>
            </a:r>
            <a:r>
              <a:rPr lang="en-US" b="1"/>
              <a:t>abstraction</a:t>
            </a:r>
          </a:p>
          <a:p>
            <a:pPr lvl="1"/>
            <a:r>
              <a:rPr lang="en-US"/>
              <a:t>Determining the important characteristics of the problem and filtering out those that are not</a:t>
            </a:r>
          </a:p>
          <a:p>
            <a:pPr lvl="1"/>
            <a:r>
              <a:rPr lang="en-US"/>
              <a:t>Can create a representation of what we're trying to solve</a:t>
            </a:r>
          </a:p>
          <a:p>
            <a:endParaRPr lang="en-US"/>
          </a:p>
          <a:p>
            <a:r>
              <a:rPr lang="en-US" b="1"/>
              <a:t>Algorithm</a:t>
            </a:r>
          </a:p>
          <a:p>
            <a:pPr lvl="1"/>
            <a:r>
              <a:rPr lang="en-US"/>
              <a:t>A set of step-by-step instructions of how to solve a problem. </a:t>
            </a:r>
          </a:p>
          <a:p>
            <a:pPr lvl="1"/>
            <a:r>
              <a:rPr lang="en-US"/>
              <a:t>It identifies what is to be done (the instructions), and the order in which they should be done</a:t>
            </a:r>
          </a:p>
          <a:p>
            <a:endParaRPr lang="en-US"/>
          </a:p>
          <a:p>
            <a:r>
              <a:rPr lang="en-US"/>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80</a:t>
            </a:fld>
            <a:endParaRPr lang="en-US" noProof="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a:t>Integrated analytics lab</a:t>
            </a:r>
            <a:endParaRPr lang="en-US"/>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a:t>Requirements:</a:t>
            </a:r>
          </a:p>
          <a:p>
            <a:pPr lvl="1"/>
            <a:r>
              <a:rPr lang="en-US"/>
              <a:t>Knowledge of programming, data structures, and algorithms</a:t>
            </a:r>
          </a:p>
          <a:p>
            <a:pPr lvl="1"/>
            <a:r>
              <a:rPr lang="en-US"/>
              <a:t>Acquaintance with Python programming and notebooks</a:t>
            </a:r>
          </a:p>
          <a:p>
            <a:endParaRPr lang="en-US"/>
          </a:p>
          <a:p>
            <a:r>
              <a:rPr lang="en-US"/>
              <a:t>The labs will be mainly guided…</a:t>
            </a:r>
          </a:p>
          <a:p>
            <a:pPr lvl="1"/>
            <a:r>
              <a:rPr lang="en-US"/>
              <a:t>… but the notebooks contain all the details</a:t>
            </a:r>
          </a:p>
          <a:p>
            <a:pPr lvl="1"/>
            <a:r>
              <a:rPr lang="en-US"/>
              <a:t>… no time for a complete (coding) discussion during the lectures</a:t>
            </a:r>
          </a:p>
          <a:p>
            <a:r>
              <a:rPr lang="en-US"/>
              <a:t>Focus on the problem </a:t>
            </a:r>
            <a:r>
              <a:rPr lang="en-US" b="1"/>
              <a:t>understanding</a:t>
            </a:r>
            <a:r>
              <a:rPr lang="en-US"/>
              <a:t>, </a:t>
            </a:r>
            <a:r>
              <a:rPr lang="en-US" b="1"/>
              <a:t>definition</a:t>
            </a:r>
            <a:r>
              <a:rPr lang="en-US"/>
              <a:t>, and </a:t>
            </a:r>
            <a:r>
              <a:rPr lang="en-US" b="1"/>
              <a:t>solution</a:t>
            </a:r>
            <a:r>
              <a:rPr lang="en-US"/>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81</a:t>
            </a:fld>
            <a:endParaRPr lang="en-US" noProof="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a:t>Building data pipelines</a:t>
            </a:r>
          </a:p>
          <a:p>
            <a:pPr lvl="1"/>
            <a:r>
              <a:rPr lang="en-US" noProof="0"/>
              <a:t>Frame the problem and look at the big picture</a:t>
            </a:r>
          </a:p>
          <a:p>
            <a:pPr lvl="1"/>
            <a:r>
              <a:rPr lang="en-US" noProof="0"/>
              <a:t>Get the data</a:t>
            </a:r>
          </a:p>
          <a:p>
            <a:pPr lvl="1"/>
            <a:r>
              <a:rPr lang="en-US" noProof="0"/>
              <a:t>Explore the data to gain insights</a:t>
            </a:r>
          </a:p>
          <a:p>
            <a:pPr lvl="1"/>
            <a:r>
              <a:rPr lang="en-US" noProof="0"/>
              <a:t>Prepare the data</a:t>
            </a:r>
          </a:p>
          <a:p>
            <a:pPr lvl="1"/>
            <a:r>
              <a:rPr lang="en-US" noProof="0"/>
              <a:t>Explore different models and find the best ones</a:t>
            </a:r>
          </a:p>
          <a:p>
            <a:pPr lvl="1"/>
            <a:r>
              <a:rPr lang="en-US" noProof="0"/>
              <a:t>Fine-tune your models</a:t>
            </a:r>
          </a:p>
          <a:p>
            <a:pPr lvl="1"/>
            <a:r>
              <a:rPr lang="en-US" noProof="0"/>
              <a:t>Present your solution</a:t>
            </a:r>
          </a:p>
          <a:p>
            <a:pPr lvl="1"/>
            <a:r>
              <a:rPr lang="en-US" noProof="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82</a:t>
            </a:fld>
            <a:endParaRPr lang="it-IT"/>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a:t>Building data pipelines</a:t>
            </a:r>
          </a:p>
          <a:p>
            <a:pPr lvl="1"/>
            <a:r>
              <a:rPr lang="en-US" noProof="0">
                <a:solidFill>
                  <a:srgbClr val="FF0000"/>
                </a:solidFill>
              </a:rPr>
              <a:t>Frame the problem</a:t>
            </a:r>
            <a:r>
              <a:rPr lang="en-US" noProof="0"/>
              <a:t> and look at the big picture</a:t>
            </a:r>
          </a:p>
          <a:p>
            <a:pPr lvl="1"/>
            <a:r>
              <a:rPr lang="en-US" i="1" noProof="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67579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solidFill>
                  <a:srgbClr val="FF0000"/>
                </a:solidFill>
              </a:rPr>
              <a:t>Knowing the objective</a:t>
            </a:r>
            <a:r>
              <a:rPr lang="en-US" noProof="0"/>
              <a:t> is important because it will determine how you frame the problem, which algorithms you will select, which performance measure you will use to evaluate your model, and how much effort you will spend tweaking it.</a:t>
            </a:r>
          </a:p>
          <a:p>
            <a:pPr lvl="2"/>
            <a:r>
              <a:rPr lang="en-US" i="1" noProof="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t>✔Define the objective in business terms</a:t>
            </a:r>
          </a:p>
          <a:p>
            <a:pPr lvl="2"/>
            <a:r>
              <a:rPr lang="en-US" noProof="0"/>
              <a:t>✖How should performance be measured? (postponed for later)</a:t>
            </a:r>
          </a:p>
          <a:p>
            <a:pPr lvl="1"/>
            <a:r>
              <a:rPr lang="en-US" noProof="0"/>
              <a:t>Get the data</a:t>
            </a:r>
          </a:p>
          <a:p>
            <a:pPr lvl="2"/>
            <a:r>
              <a:rPr lang="en-US" noProof="0"/>
              <a:t>✔ List the data you need and how much you need</a:t>
            </a:r>
          </a:p>
          <a:p>
            <a:pPr lvl="3"/>
            <a:r>
              <a:rPr lang="en-US" noProof="0"/>
              <a:t>Data could be available in a relational database and/or spread across multiple tables/documents/files</a:t>
            </a:r>
          </a:p>
          <a:p>
            <a:pPr lvl="3"/>
            <a:r>
              <a:rPr lang="en-US" noProof="0"/>
              <a:t>In this project, however, things are much simpler</a:t>
            </a:r>
          </a:p>
          <a:p>
            <a:pPr lvl="1"/>
            <a:r>
              <a:rPr lang="en-US" noProof="0"/>
              <a:t>Explore the data to gain insights</a:t>
            </a:r>
          </a:p>
          <a:p>
            <a:pPr lvl="2"/>
            <a:r>
              <a:rPr lang="en-US" noProof="0"/>
              <a:t>✔ Create an environment to keep track of your data exploration</a:t>
            </a:r>
          </a:p>
          <a:p>
            <a:pPr lvl="3"/>
            <a:r>
              <a:rPr lang="en-US" noProof="0"/>
              <a:t>You have been provided with notebook environments</a:t>
            </a:r>
          </a:p>
          <a:p>
            <a:pPr lvl="2"/>
            <a:r>
              <a:rPr lang="en-US" noProof="0">
                <a:solidFill>
                  <a:schemeClr val="accent6"/>
                </a:solidFill>
              </a:rPr>
              <a:t>✔ Study each attribute and its characteristics</a:t>
            </a:r>
          </a:p>
          <a:p>
            <a:pPr lvl="3"/>
            <a:r>
              <a:rPr lang="en-US" noProof="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a:t>STORAGE: </a:t>
            </a:r>
            <a:br>
              <a:rPr lang="en-US" noProof="0"/>
            </a:br>
            <a:r>
              <a:rPr lang="en-US" noProof="0"/>
              <a:t>NoSQL DBMSs</a:t>
            </a:r>
          </a:p>
        </p:txBody>
      </p:sp>
      <p:sp>
        <p:nvSpPr>
          <p:cNvPr id="3" name="Sottotitolo 2"/>
          <p:cNvSpPr>
            <a:spLocks noGrp="1"/>
          </p:cNvSpPr>
          <p:nvPr>
            <p:ph type="subTitle" idx="1"/>
          </p:nvPr>
        </p:nvSpPr>
        <p:spPr/>
        <p:txBody>
          <a:bodyPr>
            <a:normAutofit/>
          </a:bodyPr>
          <a:lstStyle/>
          <a:p>
            <a:r>
              <a:rPr lang="en-US" i="1" noProof="0">
                <a:solidFill>
                  <a:srgbClr val="FFFFFF"/>
                </a:solidFill>
              </a:rPr>
              <a:t>Not only</a:t>
            </a:r>
            <a:r>
              <a:rPr lang="en-US" noProof="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Introduction</a:t>
            </a:r>
          </a:p>
        </p:txBody>
      </p:sp>
      <p:sp>
        <p:nvSpPr>
          <p:cNvPr id="4" name="Segnaposto contenuto 3"/>
          <p:cNvSpPr>
            <a:spLocks noGrp="1"/>
          </p:cNvSpPr>
          <p:nvPr>
            <p:ph idx="1"/>
          </p:nvPr>
        </p:nvSpPr>
        <p:spPr/>
        <p:txBody>
          <a:bodyPr/>
          <a:lstStyle/>
          <a:p>
            <a:r>
              <a:rPr lang="en-US"/>
              <a:t>What is NoSQL</a:t>
            </a:r>
          </a:p>
          <a:p>
            <a:r>
              <a:rPr lang="en-US"/>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No easy answers</a:t>
            </a:r>
          </a:p>
          <a:p>
            <a:endParaRPr lang="en-US" noProof="0"/>
          </a:p>
          <a:p>
            <a:r>
              <a:rPr lang="en-US" noProof="0"/>
              <a:t>Big-data (distributed) architectures require a lot of skills</a:t>
            </a:r>
          </a:p>
          <a:p>
            <a:pPr lvl="1"/>
            <a:r>
              <a:rPr lang="en-US" b="1" noProof="0"/>
              <a:t>Configuration</a:t>
            </a:r>
            <a:r>
              <a:rPr lang="en-US" noProof="0"/>
              <a:t>: how do I set up dozens of new machines?</a:t>
            </a:r>
          </a:p>
          <a:p>
            <a:pPr lvl="1"/>
            <a:r>
              <a:rPr lang="en-US" b="1" noProof="0"/>
              <a:t>Networking</a:t>
            </a:r>
            <a:r>
              <a:rPr lang="en-US" noProof="0"/>
              <a:t>: how do I cable dozens of machines?</a:t>
            </a:r>
          </a:p>
          <a:p>
            <a:pPr lvl="1"/>
            <a:r>
              <a:rPr lang="en-US" b="1" noProof="0"/>
              <a:t>Management</a:t>
            </a:r>
            <a:r>
              <a:rPr lang="en-US" noProof="0"/>
              <a:t>: how do I replace a broken disk?</a:t>
            </a:r>
          </a:p>
          <a:p>
            <a:pPr lvl="1"/>
            <a:r>
              <a:rPr lang="en-US" b="1" noProof="0"/>
              <a:t>Upgrade</a:t>
            </a:r>
            <a:r>
              <a:rPr lang="en-US" noProof="0"/>
              <a:t>: how do I extend the cluster with new services/machines?</a:t>
            </a:r>
          </a:p>
          <a:p>
            <a:pPr lvl="1"/>
            <a:r>
              <a:rPr lang="en-US" noProof="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a:hlinkClick r:id="rId2"/>
              </a:rPr>
              <a:t>https://aws.amazon.com/compliance/data-center/data-centers/</a:t>
            </a:r>
            <a:r>
              <a:rPr lang="en-US" noProof="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Strengths of RDBMSs</a:t>
            </a:r>
          </a:p>
        </p:txBody>
      </p:sp>
      <p:sp>
        <p:nvSpPr>
          <p:cNvPr id="3" name="Segnaposto contenuto 2"/>
          <p:cNvSpPr>
            <a:spLocks noGrp="1"/>
          </p:cNvSpPr>
          <p:nvPr>
            <p:ph idx="1"/>
          </p:nvPr>
        </p:nvSpPr>
        <p:spPr/>
        <p:txBody>
          <a:bodyPr/>
          <a:lstStyle/>
          <a:p>
            <a:r>
              <a:rPr lang="en-US">
                <a:solidFill>
                  <a:schemeClr val="accent2"/>
                </a:solidFill>
              </a:rPr>
              <a:t>ACID properties</a:t>
            </a:r>
          </a:p>
          <a:p>
            <a:pPr lvl="1"/>
            <a:r>
              <a:rPr lang="en-US"/>
              <a:t>Provides guarantees in terms of consistency and concurrent accesses</a:t>
            </a:r>
          </a:p>
          <a:p>
            <a:r>
              <a:rPr lang="en-US">
                <a:solidFill>
                  <a:schemeClr val="accent2"/>
                </a:solidFill>
              </a:rPr>
              <a:t>Data integration and normalization of schemas</a:t>
            </a:r>
          </a:p>
          <a:p>
            <a:pPr lvl="1"/>
            <a:r>
              <a:rPr lang="en-US"/>
              <a:t>Several application can share and reuse the same information</a:t>
            </a:r>
          </a:p>
          <a:p>
            <a:r>
              <a:rPr lang="en-US">
                <a:solidFill>
                  <a:schemeClr val="accent2"/>
                </a:solidFill>
              </a:rPr>
              <a:t>Standard model and query language</a:t>
            </a:r>
          </a:p>
          <a:p>
            <a:pPr lvl="1"/>
            <a:r>
              <a:rPr lang="en-US"/>
              <a:t>The relational model and SQL are very well-known standards</a:t>
            </a:r>
          </a:p>
          <a:p>
            <a:pPr lvl="1"/>
            <a:r>
              <a:rPr lang="en-US"/>
              <a:t>The same theoretical background is shared by the different implementations</a:t>
            </a:r>
          </a:p>
          <a:p>
            <a:r>
              <a:rPr lang="en-US">
                <a:solidFill>
                  <a:schemeClr val="accent2"/>
                </a:solidFill>
              </a:rPr>
              <a:t>Robustness</a:t>
            </a:r>
          </a:p>
          <a:p>
            <a:pPr lvl="1"/>
            <a:r>
              <a:rPr lang="en-US"/>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Weaknesses of RDBMS</a:t>
            </a:r>
          </a:p>
        </p:txBody>
      </p:sp>
      <p:sp>
        <p:nvSpPr>
          <p:cNvPr id="3" name="Segnaposto contenuto 2"/>
          <p:cNvSpPr>
            <a:spLocks noGrp="1"/>
          </p:cNvSpPr>
          <p:nvPr>
            <p:ph idx="1"/>
          </p:nvPr>
        </p:nvSpPr>
        <p:spPr/>
        <p:txBody>
          <a:bodyPr>
            <a:normAutofit lnSpcReduction="10000"/>
          </a:bodyPr>
          <a:lstStyle/>
          <a:p>
            <a:r>
              <a:rPr lang="en-US" noProof="0">
                <a:solidFill>
                  <a:srgbClr val="BF5B09"/>
                </a:solidFill>
              </a:rPr>
              <a:t>Impedance mismatch</a:t>
            </a:r>
          </a:p>
          <a:p>
            <a:pPr lvl="1"/>
            <a:r>
              <a:rPr lang="en-US" noProof="0"/>
              <a:t>Data are stored according to the relational model, but applications to modify them typically rely on the object-oriented model</a:t>
            </a:r>
          </a:p>
          <a:p>
            <a:pPr lvl="1"/>
            <a:r>
              <a:rPr lang="en-US" noProof="0"/>
              <a:t>Many solutions, no standard</a:t>
            </a:r>
          </a:p>
          <a:p>
            <a:pPr lvl="2"/>
            <a:r>
              <a:rPr lang="en-US"/>
              <a:t>E.g.: Object Oriented DBMS (OODBMS), Object-Relational DBMS (ORDBMS), Object-Relational Mapping (ORM) frameworks</a:t>
            </a:r>
          </a:p>
          <a:p>
            <a:r>
              <a:rPr lang="en-US" noProof="0">
                <a:solidFill>
                  <a:srgbClr val="FF0000"/>
                </a:solidFill>
              </a:rPr>
              <a:t>Painful scaling-out</a:t>
            </a:r>
          </a:p>
          <a:p>
            <a:pPr lvl="1"/>
            <a:r>
              <a:rPr lang="en-US" noProof="0"/>
              <a:t>Not suited for a cluster architecture</a:t>
            </a:r>
          </a:p>
          <a:p>
            <a:pPr lvl="1"/>
            <a:r>
              <a:rPr lang="en-US" noProof="0"/>
              <a:t>Distributing an RDBMS is </a:t>
            </a:r>
            <a:r>
              <a:rPr lang="en-US"/>
              <a:t>neither e</a:t>
            </a:r>
            <a:r>
              <a:rPr lang="en-US" noProof="0" err="1"/>
              <a:t>asy</a:t>
            </a:r>
            <a:r>
              <a:rPr lang="en-US" noProof="0"/>
              <a:t> nor cheap (e.g., Oracle RAC)</a:t>
            </a:r>
          </a:p>
          <a:p>
            <a:r>
              <a:rPr lang="en-US">
                <a:solidFill>
                  <a:schemeClr val="accent2"/>
                </a:solidFill>
              </a:rPr>
              <a:t>Consistency vs latency</a:t>
            </a:r>
          </a:p>
          <a:p>
            <a:pPr lvl="1"/>
            <a:r>
              <a:rPr lang="en-US"/>
              <a:t>Consistency is a must – even at the expense of latency</a:t>
            </a:r>
          </a:p>
          <a:p>
            <a:pPr lvl="1"/>
            <a:r>
              <a:rPr lang="en-US" noProof="0"/>
              <a:t>Today's applications require high reading/writing throughput with low latency</a:t>
            </a:r>
          </a:p>
          <a:p>
            <a:r>
              <a:rPr lang="en-US">
                <a:solidFill>
                  <a:schemeClr val="accent2"/>
                </a:solidFill>
              </a:rPr>
              <a:t>Schema rigidity</a:t>
            </a:r>
          </a:p>
          <a:p>
            <a:pPr lvl="1"/>
            <a:r>
              <a:rPr lang="en-US" noProof="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What NoSQL means</a:t>
            </a:r>
          </a:p>
        </p:txBody>
      </p:sp>
      <p:sp>
        <p:nvSpPr>
          <p:cNvPr id="3" name="Segnaposto contenuto 2"/>
          <p:cNvSpPr>
            <a:spLocks noGrp="1"/>
          </p:cNvSpPr>
          <p:nvPr>
            <p:ph idx="1"/>
          </p:nvPr>
        </p:nvSpPr>
        <p:spPr/>
        <p:txBody>
          <a:bodyPr>
            <a:normAutofit/>
          </a:bodyPr>
          <a:lstStyle/>
          <a:p>
            <a:r>
              <a:rPr lang="en-US" noProof="0"/>
              <a:t>The term has been first used in '98 by Carlo </a:t>
            </a:r>
            <a:r>
              <a:rPr lang="en-US" noProof="0" err="1"/>
              <a:t>Strozzi</a:t>
            </a:r>
            <a:endParaRPr lang="en-US" noProof="0"/>
          </a:p>
          <a:p>
            <a:pPr lvl="1"/>
            <a:r>
              <a:rPr lang="en-US" noProof="0"/>
              <a:t>It referred to </a:t>
            </a:r>
            <a:r>
              <a:rPr lang="en-US"/>
              <a:t>an open-source RDBMS that used a query language different from </a:t>
            </a:r>
            <a:r>
              <a:rPr lang="en-US" noProof="0"/>
              <a:t>SQL</a:t>
            </a:r>
          </a:p>
          <a:p>
            <a:r>
              <a:rPr lang="en-US" noProof="0"/>
              <a:t>In 2009 it was adopted by a meetup in San Francisco </a:t>
            </a:r>
          </a:p>
          <a:p>
            <a:pPr lvl="1"/>
            <a:r>
              <a:rPr lang="en-US" noProof="0"/>
              <a:t>Goal: discuss open-source projects related to the newest databases from Google and Amazon</a:t>
            </a:r>
          </a:p>
          <a:p>
            <a:pPr lvl="1"/>
            <a:r>
              <a:rPr lang="en-US" noProof="0"/>
              <a:t>Participants: Voldemort, Cassandra, </a:t>
            </a:r>
            <a:r>
              <a:rPr lang="en-US" noProof="0" err="1"/>
              <a:t>Dynomite</a:t>
            </a:r>
            <a:r>
              <a:rPr lang="en-US" noProof="0"/>
              <a:t>, HBase, </a:t>
            </a:r>
            <a:r>
              <a:rPr lang="en-US" noProof="0" err="1"/>
              <a:t>Hypertable</a:t>
            </a:r>
            <a:r>
              <a:rPr lang="en-US" noProof="0"/>
              <a:t>, CouchDB, MongoDB</a:t>
            </a:r>
          </a:p>
          <a:p>
            <a:r>
              <a:rPr lang="en-US" noProof="0"/>
              <a:t>Today, </a:t>
            </a:r>
            <a:r>
              <a:rPr lang="en-US" noProof="0">
                <a:solidFill>
                  <a:srgbClr val="FF0000"/>
                </a:solidFill>
              </a:rPr>
              <a:t>NoSQL</a:t>
            </a:r>
            <a:r>
              <a:rPr lang="en-US" noProof="0"/>
              <a:t> indicates </a:t>
            </a:r>
            <a:r>
              <a:rPr lang="en-US" noProof="0">
                <a:solidFill>
                  <a:srgbClr val="0070C0"/>
                </a:solidFill>
              </a:rPr>
              <a:t>DBMSs</a:t>
            </a:r>
            <a:r>
              <a:rPr lang="en-US" noProof="0"/>
              <a:t> adopting a </a:t>
            </a:r>
            <a:r>
              <a:rPr lang="en-US" noProof="0">
                <a:solidFill>
                  <a:srgbClr val="0070C0"/>
                </a:solidFill>
              </a:rPr>
              <a:t>different data model from the relational one</a:t>
            </a:r>
          </a:p>
          <a:p>
            <a:pPr lvl="1"/>
            <a:r>
              <a:rPr lang="en-US" noProof="0"/>
              <a:t>NoSQL = Not Only SQL </a:t>
            </a:r>
          </a:p>
          <a:p>
            <a:pPr lvl="1"/>
            <a:r>
              <a:rPr lang="en-US" noProof="0"/>
              <a:t>According to </a:t>
            </a:r>
            <a:r>
              <a:rPr lang="en-US" noProof="0" err="1"/>
              <a:t>Strozzi</a:t>
            </a:r>
            <a:r>
              <a:rPr lang="en-US" noProof="0"/>
              <a:t> himself, </a:t>
            </a:r>
            <a:r>
              <a:rPr lang="en-US" noProof="0" err="1"/>
              <a:t>NoREL</a:t>
            </a:r>
            <a:r>
              <a:rPr lang="en-US" noProof="0"/>
              <a:t> would have been a more proper noun</a:t>
            </a:r>
          </a:p>
          <a:p>
            <a:pPr lvl="1"/>
            <a:endParaRPr lang="en-US" noProof="0"/>
          </a:p>
        </p:txBody>
      </p:sp>
    </p:spTree>
    <p:extLst>
      <p:ext uri="{BB962C8B-B14F-4D97-AF65-F5344CB8AC3E}">
        <p14:creationId xmlns:p14="http://schemas.microsoft.com/office/powerpoint/2010/main" val="382016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first NoSQL systems</a:t>
            </a:r>
          </a:p>
        </p:txBody>
      </p:sp>
      <p:sp>
        <p:nvSpPr>
          <p:cNvPr id="3" name="Segnaposto contenuto 2"/>
          <p:cNvSpPr>
            <a:spLocks noGrp="1"/>
          </p:cNvSpPr>
          <p:nvPr>
            <p:ph idx="1"/>
          </p:nvPr>
        </p:nvSpPr>
        <p:spPr/>
        <p:txBody>
          <a:bodyPr>
            <a:normAutofit/>
          </a:bodyPr>
          <a:lstStyle/>
          <a:p>
            <a:r>
              <a:rPr lang="en-US">
                <a:solidFill>
                  <a:schemeClr val="accent2"/>
                </a:solidFill>
              </a:rPr>
              <a:t>LiveJournal, 2003</a:t>
            </a:r>
          </a:p>
          <a:p>
            <a:pPr lvl="1"/>
            <a:r>
              <a:rPr lang="en-US"/>
              <a:t>Goal: reduce the number of queries on a DB from a pool of web servers</a:t>
            </a:r>
          </a:p>
          <a:p>
            <a:pPr lvl="1"/>
            <a:r>
              <a:rPr lang="en-US"/>
              <a:t>Solution: </a:t>
            </a:r>
            <a:r>
              <a:rPr lang="en-US">
                <a:solidFill>
                  <a:srgbClr val="0070C0"/>
                </a:solidFill>
              </a:rPr>
              <a:t>Memcached</a:t>
            </a:r>
            <a:r>
              <a:rPr lang="en-US"/>
              <a:t>, designed to keep queries and results in RAM</a:t>
            </a:r>
          </a:p>
          <a:p>
            <a:r>
              <a:rPr lang="en-US">
                <a:solidFill>
                  <a:schemeClr val="accent2"/>
                </a:solidFill>
              </a:rPr>
              <a:t>Google, 2005</a:t>
            </a:r>
          </a:p>
          <a:p>
            <a:pPr lvl="1"/>
            <a:r>
              <a:rPr lang="en-US"/>
              <a:t>Goal: handle Big Data (web indexing, Maps, Gmail, etc.)</a:t>
            </a:r>
          </a:p>
          <a:p>
            <a:pPr lvl="1"/>
            <a:r>
              <a:rPr lang="en-US"/>
              <a:t>Solution: </a:t>
            </a:r>
            <a:r>
              <a:rPr lang="en-US" err="1">
                <a:solidFill>
                  <a:srgbClr val="0070C0"/>
                </a:solidFill>
              </a:rPr>
              <a:t>BigTable</a:t>
            </a:r>
            <a:r>
              <a:rPr lang="en-US"/>
              <a:t>, designed for scalability and high performance on Petabytes of data</a:t>
            </a:r>
          </a:p>
          <a:p>
            <a:r>
              <a:rPr lang="en-US">
                <a:solidFill>
                  <a:schemeClr val="accent2"/>
                </a:solidFill>
              </a:rPr>
              <a:t>Amazon, 2007</a:t>
            </a:r>
          </a:p>
          <a:p>
            <a:pPr lvl="1"/>
            <a:r>
              <a:rPr lang="en-US"/>
              <a:t>Goal: ensure availability and reliability of its e-commerce service 24/7</a:t>
            </a:r>
          </a:p>
          <a:p>
            <a:pPr lvl="1"/>
            <a:r>
              <a:rPr lang="en-US"/>
              <a:t>Solution: </a:t>
            </a:r>
            <a:r>
              <a:rPr lang="en-US">
                <a:solidFill>
                  <a:srgbClr val="0070C0"/>
                </a:solidFill>
              </a:rPr>
              <a:t>DynamoDB</a:t>
            </a:r>
            <a:r>
              <a:rPr lang="en-US"/>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NoSQL common features</a:t>
            </a:r>
          </a:p>
        </p:txBody>
      </p:sp>
      <p:sp>
        <p:nvSpPr>
          <p:cNvPr id="3" name="Segnaposto contenuto 2"/>
          <p:cNvSpPr>
            <a:spLocks noGrp="1"/>
          </p:cNvSpPr>
          <p:nvPr>
            <p:ph idx="1"/>
          </p:nvPr>
        </p:nvSpPr>
        <p:spPr/>
        <p:txBody>
          <a:bodyPr>
            <a:normAutofit lnSpcReduction="10000"/>
          </a:bodyPr>
          <a:lstStyle/>
          <a:p>
            <a:r>
              <a:rPr lang="en-US" noProof="0"/>
              <a:t>Not just rows and tables</a:t>
            </a:r>
          </a:p>
          <a:p>
            <a:pPr lvl="1"/>
            <a:r>
              <a:rPr lang="en-US" noProof="0"/>
              <a:t>Several data model adopted to store and manipulate data</a:t>
            </a:r>
          </a:p>
          <a:p>
            <a:r>
              <a:rPr lang="en-US" noProof="0"/>
              <a:t>Freedom from joins</a:t>
            </a:r>
          </a:p>
          <a:p>
            <a:pPr lvl="1"/>
            <a:r>
              <a:rPr lang="en-US" noProof="0"/>
              <a:t>Joins are either not supported or discouraged</a:t>
            </a:r>
          </a:p>
          <a:p>
            <a:r>
              <a:rPr lang="en-US" noProof="0"/>
              <a:t>Freedom from rigid schemas</a:t>
            </a:r>
          </a:p>
          <a:p>
            <a:pPr lvl="1"/>
            <a:r>
              <a:rPr lang="en-US" noProof="0"/>
              <a:t>Data can be stored or queried without pre-defining a schema (</a:t>
            </a:r>
            <a:r>
              <a:rPr lang="en-US" i="1" noProof="0" err="1"/>
              <a:t>schemaless</a:t>
            </a:r>
            <a:r>
              <a:rPr lang="en-US" i="1" noProof="0"/>
              <a:t> </a:t>
            </a:r>
            <a:r>
              <a:rPr lang="en-US" noProof="0"/>
              <a:t>or </a:t>
            </a:r>
            <a:r>
              <a:rPr lang="en-US" i="1" noProof="0"/>
              <a:t>soft-schema</a:t>
            </a:r>
            <a:r>
              <a:rPr lang="en-US" noProof="0"/>
              <a:t>)</a:t>
            </a:r>
          </a:p>
          <a:p>
            <a:r>
              <a:rPr lang="en-US" noProof="0"/>
              <a:t>Distributed, shared-nothing architecture</a:t>
            </a:r>
          </a:p>
          <a:p>
            <a:pPr lvl="1"/>
            <a:r>
              <a:rPr lang="en-US" noProof="0"/>
              <a:t>Trivial scalability in a </a:t>
            </a:r>
            <a:r>
              <a:rPr lang="en-US"/>
              <a:t>distributed environment with no performance </a:t>
            </a:r>
            <a:r>
              <a:rPr lang="en-US" noProof="0"/>
              <a:t>decay</a:t>
            </a:r>
          </a:p>
          <a:p>
            <a:pPr lvl="1"/>
            <a:r>
              <a:rPr lang="en-US" noProof="0"/>
              <a:t>Each </a:t>
            </a:r>
            <a:r>
              <a:rPr lang="en-US"/>
              <a:t>workstation uses its own disks and RAM</a:t>
            </a:r>
          </a:p>
          <a:p>
            <a:endParaRPr lang="en-US" noProof="0"/>
          </a:p>
          <a:p>
            <a:r>
              <a:rPr lang="en-US"/>
              <a:t>SQL is dead, long live SQL!</a:t>
            </a:r>
          </a:p>
          <a:p>
            <a:pPr lvl="1"/>
            <a:r>
              <a:rPr lang="en-US"/>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in the Big Data world</a:t>
            </a:r>
          </a:p>
        </p:txBody>
      </p:sp>
      <p:sp>
        <p:nvSpPr>
          <p:cNvPr id="3" name="Segnaposto contenuto 2"/>
          <p:cNvSpPr>
            <a:spLocks noGrp="1"/>
          </p:cNvSpPr>
          <p:nvPr>
            <p:ph idx="1"/>
          </p:nvPr>
        </p:nvSpPr>
        <p:spPr/>
        <p:txBody>
          <a:bodyPr/>
          <a:lstStyle/>
          <a:p>
            <a:r>
              <a:rPr lang="en-US">
                <a:solidFill>
                  <a:srgbClr val="FF0000"/>
                </a:solidFill>
              </a:rPr>
              <a:t>NoSQL</a:t>
            </a:r>
            <a:r>
              <a:rPr lang="en-US"/>
              <a:t> systems are mainly used for operational workloads (</a:t>
            </a:r>
            <a:r>
              <a:rPr lang="en-US">
                <a:solidFill>
                  <a:srgbClr val="FF0000"/>
                </a:solidFill>
              </a:rPr>
              <a:t>OLTP</a:t>
            </a:r>
            <a:r>
              <a:rPr lang="en-US"/>
              <a:t>)</a:t>
            </a:r>
          </a:p>
          <a:p>
            <a:pPr lvl="1"/>
            <a:r>
              <a:rPr lang="en-US"/>
              <a:t>Optimized for high read and write throughput on small amounts of data</a:t>
            </a:r>
          </a:p>
          <a:p>
            <a:r>
              <a:rPr lang="en-US">
                <a:solidFill>
                  <a:schemeClr val="accent2"/>
                </a:solidFill>
              </a:rPr>
              <a:t>Big Data </a:t>
            </a:r>
            <a:r>
              <a:rPr lang="en-US"/>
              <a:t>technologies are mainly used for analytical workloads (</a:t>
            </a:r>
            <a:r>
              <a:rPr lang="en-US">
                <a:solidFill>
                  <a:schemeClr val="accent2"/>
                </a:solidFill>
              </a:rPr>
              <a:t>OLAP</a:t>
            </a:r>
            <a:r>
              <a:rPr lang="en-US"/>
              <a:t>)</a:t>
            </a:r>
          </a:p>
          <a:p>
            <a:pPr lvl="1"/>
            <a:r>
              <a:rPr lang="en-US"/>
              <a:t>Optimized for high read throughput on large amounts of data</a:t>
            </a:r>
          </a:p>
          <a:p>
            <a:endParaRPr lang="en-US"/>
          </a:p>
          <a:p>
            <a:r>
              <a:rPr lang="en-US"/>
              <a:t>Can NoSQL systems be used for OLAP?</a:t>
            </a:r>
          </a:p>
          <a:p>
            <a:pPr lvl="1"/>
            <a:r>
              <a:rPr lang="en-US"/>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Running example</a:t>
            </a:r>
          </a:p>
        </p:txBody>
      </p:sp>
      <p:sp>
        <p:nvSpPr>
          <p:cNvPr id="4" name="Segnaposto contenuto 3"/>
          <p:cNvSpPr>
            <a:spLocks noGrp="1"/>
          </p:cNvSpPr>
          <p:nvPr>
            <p:ph idx="1"/>
          </p:nvPr>
        </p:nvSpPr>
        <p:spPr/>
        <p:txBody>
          <a:bodyPr anchor="t"/>
          <a:lstStyle/>
          <a:p>
            <a:r>
              <a:rPr lang="en-US"/>
              <a:t>Typical use case: customers, orders and products</a:t>
            </a:r>
          </a:p>
          <a:p>
            <a:endParaRPr lang="en-US"/>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Relational: data model</a:t>
            </a:r>
          </a:p>
        </p:txBody>
      </p:sp>
      <p:sp>
        <p:nvSpPr>
          <p:cNvPr id="3" name="Segnaposto contenuto 2"/>
          <p:cNvSpPr>
            <a:spLocks noGrp="1"/>
          </p:cNvSpPr>
          <p:nvPr>
            <p:ph idx="1"/>
          </p:nvPr>
        </p:nvSpPr>
        <p:spPr/>
        <p:txBody>
          <a:bodyPr anchor="t"/>
          <a:lstStyle/>
          <a:p>
            <a:r>
              <a:rPr lang="en-US"/>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TotalTime>
  <Words>34265</Words>
  <Application>Microsoft Office PowerPoint</Application>
  <PresentationFormat>Widescreen</PresentationFormat>
  <Paragraphs>5116</Paragraphs>
  <Slides>432</Slides>
  <Notes>51</Notes>
  <HiddenSlides>96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432</vt:i4>
      </vt:variant>
    </vt:vector>
  </HeadingPairs>
  <TitlesOfParts>
    <vt:vector size="447"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Hi!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Reference scenario</vt:lpstr>
      <vt:lpstr>Sensor layouts and symmetry assumptions</vt:lpstr>
      <vt:lpstr>Reference scenario</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PowerPoint Presentation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That’s all, folks!</vt:lpstr>
      <vt:lpstr>Feedbacks?</vt:lpstr>
      <vt:lpstr>Exams</vt:lpstr>
      <vt:lpstr>BIG DATA AND  CLOUD PLATFORMS</vt:lpstr>
      <vt:lpstr>A tentative organization</vt:lpstr>
      <vt:lpstr>Identity and Access Management</vt:lpstr>
      <vt:lpstr>Identity and Access Management</vt:lpstr>
      <vt:lpstr>Identity and Access Management</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2</cp:revision>
  <dcterms:created xsi:type="dcterms:W3CDTF">2019-03-06T18:10:20Z</dcterms:created>
  <dcterms:modified xsi:type="dcterms:W3CDTF">2024-02-13T06:48:23Z</dcterms:modified>
</cp:coreProperties>
</file>